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57"/>
  </p:notesMasterIdLst>
  <p:handoutMasterIdLst>
    <p:handoutMasterId r:id="rId58"/>
  </p:handoutMasterIdLst>
  <p:sldIdLst>
    <p:sldId id="538" r:id="rId2"/>
    <p:sldId id="570" r:id="rId3"/>
    <p:sldId id="543" r:id="rId4"/>
    <p:sldId id="614" r:id="rId5"/>
    <p:sldId id="493" r:id="rId6"/>
    <p:sldId id="544" r:id="rId7"/>
    <p:sldId id="546" r:id="rId8"/>
    <p:sldId id="649" r:id="rId9"/>
    <p:sldId id="453" r:id="rId10"/>
    <p:sldId id="586" r:id="rId11"/>
    <p:sldId id="587" r:id="rId12"/>
    <p:sldId id="549" r:id="rId13"/>
    <p:sldId id="551" r:id="rId14"/>
    <p:sldId id="490" r:id="rId15"/>
    <p:sldId id="618" r:id="rId16"/>
    <p:sldId id="452" r:id="rId17"/>
    <p:sldId id="647" r:id="rId18"/>
    <p:sldId id="648" r:id="rId19"/>
    <p:sldId id="571" r:id="rId20"/>
    <p:sldId id="550" r:id="rId21"/>
    <p:sldId id="615" r:id="rId22"/>
    <p:sldId id="572" r:id="rId23"/>
    <p:sldId id="578" r:id="rId24"/>
    <p:sldId id="579" r:id="rId25"/>
    <p:sldId id="580" r:id="rId26"/>
    <p:sldId id="581" r:id="rId27"/>
    <p:sldId id="436" r:id="rId28"/>
    <p:sldId id="458" r:id="rId29"/>
    <p:sldId id="588" r:id="rId30"/>
    <p:sldId id="597" r:id="rId31"/>
    <p:sldId id="598" r:id="rId32"/>
    <p:sldId id="599" r:id="rId33"/>
    <p:sldId id="594" r:id="rId34"/>
    <p:sldId id="552" r:id="rId35"/>
    <p:sldId id="459" r:id="rId36"/>
    <p:sldId id="491" r:id="rId37"/>
    <p:sldId id="562" r:id="rId38"/>
    <p:sldId id="460" r:id="rId39"/>
    <p:sldId id="463" r:id="rId40"/>
    <p:sldId id="553" r:id="rId41"/>
    <p:sldId id="522" r:id="rId42"/>
    <p:sldId id="523" r:id="rId43"/>
    <p:sldId id="530" r:id="rId44"/>
    <p:sldId id="646" r:id="rId45"/>
    <p:sldId id="535" r:id="rId46"/>
    <p:sldId id="582" r:id="rId47"/>
    <p:sldId id="616" r:id="rId48"/>
    <p:sldId id="619" r:id="rId49"/>
    <p:sldId id="577" r:id="rId50"/>
    <p:sldId id="528" r:id="rId51"/>
    <p:sldId id="595" r:id="rId52"/>
    <p:sldId id="596" r:id="rId53"/>
    <p:sldId id="643" r:id="rId54"/>
    <p:sldId id="644" r:id="rId55"/>
    <p:sldId id="645" r:id="rId56"/>
  </p:sldIdLst>
  <p:sldSz cx="12192000" cy="6858000"/>
  <p:notesSz cx="7315200" cy="96012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6600"/>
    <a:srgbClr val="CC6600"/>
    <a:srgbClr val="FFFFCC"/>
    <a:srgbClr val="CCFFCC"/>
    <a:srgbClr val="FFCCFF"/>
    <a:srgbClr val="FFCC99"/>
    <a:srgbClr val="99CCFF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88123" autoAdjust="0"/>
  </p:normalViewPr>
  <p:slideViewPr>
    <p:cSldViewPr>
      <p:cViewPr varScale="1">
        <p:scale>
          <a:sx n="62" d="100"/>
          <a:sy n="62" d="100"/>
        </p:scale>
        <p:origin x="74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we’ve been building to. Cornerstone. Goes to the goal like greedy, but backtracks as needed.</a:t>
            </a:r>
          </a:p>
          <a:p>
            <a:r>
              <a:rPr lang="en-US" baseline="0" dirty="0"/>
              <a:t>When it works, it’s magic!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Notes: these images licensed from </a:t>
            </a:r>
            <a:r>
              <a:rPr lang="en-US" dirty="0" err="1">
                <a:latin typeface="Arial" charset="0"/>
              </a:rPr>
              <a:t>iStockphoto</a:t>
            </a:r>
            <a:r>
              <a:rPr lang="en-US" dirty="0">
                <a:latin typeface="Arial" charset="0"/>
              </a:rPr>
              <a:t> for UC Berkeley use.</a:t>
            </a:r>
          </a:p>
          <a:p>
            <a:r>
              <a:rPr lang="en-US" dirty="0">
                <a:latin typeface="Arial" charset="0"/>
              </a:rPr>
              <a:t>UCS / Greedy</a:t>
            </a:r>
          </a:p>
          <a:p>
            <a:r>
              <a:rPr lang="en-US" dirty="0">
                <a:latin typeface="Arial" charset="0"/>
              </a:rPr>
              <a:t>Goal: The thing that should not be! Hedge</a:t>
            </a:r>
            <a:r>
              <a:rPr lang="en-US" baseline="0" dirty="0">
                <a:latin typeface="Arial" charset="0"/>
              </a:rPr>
              <a:t> bets, be directed.</a:t>
            </a:r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UCS. Cumulative cost of arcs back to root. backward cost</a:t>
            </a:r>
            <a:r>
              <a:rPr lang="en-US" baseline="0" dirty="0">
                <a:latin typeface="Arial" charset="0"/>
              </a:rPr>
              <a:t> g(n). Computed as you go as part of the fringe.</a:t>
            </a:r>
          </a:p>
          <a:p>
            <a:pPr eaLnBrk="1" hangingPunct="1"/>
            <a:r>
              <a:rPr lang="en-US" dirty="0">
                <a:latin typeface="Arial" charset="0"/>
              </a:rPr>
              <a:t>Greedy. Heuristic forward cost h(n). NOT cumulative.</a:t>
            </a:r>
            <a:r>
              <a:rPr lang="en-US" baseline="0" dirty="0">
                <a:latin typeface="Arial" charset="0"/>
              </a:rPr>
              <a:t> Just a function of the state.</a:t>
            </a:r>
          </a:p>
          <a:p>
            <a:pPr eaLnBrk="1" hangingPunct="1"/>
            <a:r>
              <a:rPr lang="en-US" dirty="0">
                <a:latin typeface="Arial" charset="0"/>
              </a:rPr>
              <a:t>What is A*. Sum of the two! Doesn’t go</a:t>
            </a:r>
            <a:r>
              <a:rPr lang="en-US" baseline="0" dirty="0">
                <a:latin typeface="Arial" charset="0"/>
              </a:rPr>
              <a:t> to c early </a:t>
            </a:r>
            <a:r>
              <a:rPr lang="en-US" baseline="0" dirty="0" err="1">
                <a:latin typeface="Arial" charset="0"/>
              </a:rPr>
              <a:t>cuz</a:t>
            </a:r>
            <a:r>
              <a:rPr lang="en-US" baseline="0" dirty="0">
                <a:latin typeface="Arial" charset="0"/>
              </a:rPr>
              <a:t> h is high (far from goal).</a:t>
            </a:r>
          </a:p>
          <a:p>
            <a:pPr eaLnBrk="1" hangingPunct="1"/>
            <a:r>
              <a:rPr lang="en-US" baseline="0" dirty="0">
                <a:latin typeface="Arial" charset="0"/>
              </a:rPr>
              <a:t>Doesn’t do a-&gt;e branch g is high (expensive). 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Dequeue</a:t>
            </a:r>
            <a:r>
              <a:rPr lang="en-US" dirty="0"/>
              <a:t> a goal state, got the wrong answer.</a:t>
            </a:r>
          </a:p>
          <a:p>
            <a:r>
              <a:rPr lang="en-US" dirty="0"/>
              <a:t>Abandon all hope!</a:t>
            </a:r>
            <a:r>
              <a:rPr lang="en-US" baseline="0" dirty="0"/>
              <a:t> Heuristic is too high. Overestimated actual cost 3.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~10:15am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heuristic</a:t>
            </a:r>
            <a:r>
              <a:rPr lang="en-US" baseline="0" dirty="0"/>
              <a:t> lies, and overestimates. Mistake.</a:t>
            </a:r>
          </a:p>
          <a:p>
            <a:r>
              <a:rPr lang="en-US" baseline="0" dirty="0"/>
              <a:t>Underestimate might reduce to UCS.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cost – what we’re trying to solve! Need to prove beforehand.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5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UCS ragged based on cost.</a:t>
            </a:r>
          </a:p>
          <a:p>
            <a:r>
              <a:rPr lang="en-US" dirty="0"/>
              <a:t>A* narrows when near goal,</a:t>
            </a:r>
            <a:r>
              <a:rPr lang="en-US" baseline="0" dirty="0"/>
              <a:t> heuristic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8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~10:30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Blind</a:t>
            </a:r>
            <a:r>
              <a:rPr lang="en-US" baseline="0" dirty="0"/>
              <a:t> search vs. “warmer” “colder”</a:t>
            </a:r>
          </a:p>
          <a:p>
            <a:r>
              <a:rPr lang="en-US" baseline="0" dirty="0"/>
              <a:t>Info about where goal is. </a:t>
            </a:r>
          </a:p>
          <a:p>
            <a:r>
              <a:rPr lang="en-US" baseline="0" dirty="0"/>
              <a:t>Optimal solution, explore less of the tree.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</a:t>
            </a:r>
            <a:r>
              <a:rPr lang="en-US" baseline="0" dirty="0"/>
              <a:t> ignores where goal is until you hit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9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 right there! Fast.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3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Splits the diff.</a:t>
            </a:r>
          </a:p>
          <a:p>
            <a:r>
              <a:rPr lang="en-US" dirty="0"/>
              <a:t>Heuristic</a:t>
            </a:r>
            <a:r>
              <a:rPr lang="en-US" baseline="0" dirty="0"/>
              <a:t> leave open possibility that you’ve gone in the wrong direction.</a:t>
            </a:r>
          </a:p>
          <a:p>
            <a:r>
              <a:rPr lang="en-US" baseline="0" dirty="0"/>
              <a:t>Maybe going to left has a really, really low cost. Wormhole.</a:t>
            </a:r>
          </a:p>
          <a:p>
            <a:r>
              <a:rPr lang="en-US" baseline="0" dirty="0"/>
              <a:t>How much trade off is a function of the heuristic. If 0, UCS.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thing, more complex</a:t>
            </a:r>
            <a:r>
              <a:rPr lang="en-US" baseline="0" dirty="0"/>
              <a:t> problem.</a:t>
            </a:r>
          </a:p>
          <a:p>
            <a:r>
              <a:rPr lang="en-US" baseline="0" dirty="0"/>
              <a:t>Search in ”wrong” direction because heuristic wants to go towards goal.</a:t>
            </a:r>
          </a:p>
          <a:p>
            <a:r>
              <a:rPr lang="en-US" baseline="0" dirty="0"/>
              <a:t>But find the shortest eventually.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1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1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Upgrade planning agents with heuristics.</a:t>
            </a:r>
          </a:p>
          <a:p>
            <a:r>
              <a:rPr lang="en-US" dirty="0"/>
              <a:t>How do we do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1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problem – same or easier. And cheaper.</a:t>
            </a:r>
          </a:p>
          <a:p>
            <a:r>
              <a:rPr lang="en-US" dirty="0"/>
              <a:t>Imagine a new direct</a:t>
            </a:r>
            <a:r>
              <a:rPr lang="en-US" baseline="0" dirty="0"/>
              <a:t> road.</a:t>
            </a:r>
          </a:p>
          <a:p>
            <a:r>
              <a:rPr lang="en-US" baseline="0" dirty="0"/>
              <a:t>Walk through walls spell.</a:t>
            </a:r>
          </a:p>
          <a:p>
            <a:r>
              <a:rPr lang="en-US" baseline="0" dirty="0"/>
              <a:t>Inadmissible – a little bit suboptimal is okay.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Like the </a:t>
            </a:r>
            <a:r>
              <a:rPr lang="en-US" dirty="0" err="1"/>
              <a:t>xbox</a:t>
            </a:r>
            <a:r>
              <a:rPr lang="en-US" dirty="0"/>
              <a:t> of my time.</a:t>
            </a:r>
          </a:p>
          <a:p>
            <a:r>
              <a:rPr lang="is-IS" dirty="0"/>
              <a:t>Branching factor.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1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are out of position</a:t>
            </a:r>
            <a:r>
              <a:rPr lang="en-US" baseline="0" dirty="0"/>
              <a:t>. 8</a:t>
            </a:r>
          </a:p>
          <a:p>
            <a:r>
              <a:rPr lang="en-US" baseline="0" dirty="0"/>
              <a:t>Each tile either goes into it’s right position or not. Fix one mistake, never more than 1.</a:t>
            </a:r>
          </a:p>
          <a:p>
            <a:r>
              <a:rPr lang="en-US" dirty="0"/>
              <a:t>Cheating</a:t>
            </a:r>
            <a:r>
              <a:rPr lang="en-US" baseline="0" dirty="0"/>
              <a:t> is easier.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7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relaxation, but “harder” than previous.</a:t>
            </a:r>
          </a:p>
          <a:p>
            <a:r>
              <a:rPr lang="en-US" dirty="0"/>
              <a:t>Lower bound.</a:t>
            </a:r>
          </a:p>
          <a:p>
            <a:r>
              <a:rPr lang="en-US" dirty="0"/>
              <a:t>Show it’s relaxed</a:t>
            </a:r>
            <a:r>
              <a:rPr lang="en-US" baseline="0" dirty="0"/>
              <a:t> or prove.</a:t>
            </a:r>
            <a:endParaRPr lang="en-US" dirty="0"/>
          </a:p>
          <a:p>
            <a:r>
              <a:rPr lang="en-US" dirty="0"/>
              <a:t>At</a:t>
            </a:r>
            <a:r>
              <a:rPr lang="en-US" baseline="0" dirty="0"/>
              <a:t> LEAST 18 away.</a:t>
            </a:r>
          </a:p>
          <a:p>
            <a:r>
              <a:rPr lang="en-US" dirty="0"/>
              <a:t>As heuristic gets close to the true cost, you do less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 takes a state, returns a number.</a:t>
            </a:r>
          </a:p>
          <a:p>
            <a:r>
              <a:rPr lang="en-US" dirty="0"/>
              <a:t>Not everyday term. Not</a:t>
            </a:r>
            <a:r>
              <a:rPr lang="en-US" baseline="0" dirty="0"/>
              <a:t> “Look both ways before you cross the street”</a:t>
            </a:r>
          </a:p>
          <a:p>
            <a:r>
              <a:rPr lang="en-US" dirty="0"/>
              <a:t>How</a:t>
            </a:r>
            <a:r>
              <a:rPr lang="en-US" baseline="0" dirty="0"/>
              <a:t> far I am? Could run search, but that defeats the purpose!</a:t>
            </a:r>
          </a:p>
          <a:p>
            <a:r>
              <a:rPr lang="en-US" baseline="0" dirty="0"/>
              <a:t>Not perfect, but something!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great. Each</a:t>
            </a:r>
            <a:r>
              <a:rPr lang="en-US" baseline="0" dirty="0"/>
              <a:t> node launches search as hard as the original problem.</a:t>
            </a:r>
          </a:p>
          <a:p>
            <a:r>
              <a:rPr lang="en-US" dirty="0"/>
              <a:t>You’ll might</a:t>
            </a:r>
            <a:r>
              <a:rPr lang="en-US" baseline="0" dirty="0"/>
              <a:t> see this in P1. Come up with great heuristic, makes solution slower.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6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~10:40</a:t>
            </a:r>
          </a:p>
          <a:p>
            <a:r>
              <a:rPr lang="en-US" dirty="0"/>
              <a:t>Lots</a:t>
            </a:r>
            <a:r>
              <a:rPr lang="en-US" baseline="0" dirty="0"/>
              <a:t> of repeated work in Tree. Unrolls graph.</a:t>
            </a:r>
          </a:p>
          <a:p>
            <a:r>
              <a:rPr lang="en-US" baseline="0" dirty="0"/>
              <a:t>Avoid repeated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5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 unrolling. Generally what</a:t>
            </a:r>
            <a:r>
              <a:rPr lang="en-US" baseline="0" dirty="0"/>
              <a:t> happens.</a:t>
            </a:r>
          </a:p>
          <a:p>
            <a:r>
              <a:rPr lang="en-US" baseline="0" dirty="0"/>
              <a:t>May need to consider both paths to B, but what’s underneath B is the same.</a:t>
            </a:r>
          </a:p>
          <a:p>
            <a:r>
              <a:rPr lang="en-US" baseline="0" dirty="0"/>
              <a:t>Should be able to save the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3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Breadth first, so s-&gt;e before s-&gt;d-&gt;e</a:t>
            </a:r>
          </a:p>
          <a:p>
            <a:r>
              <a:rPr lang="en-US" dirty="0"/>
              <a:t>Everythin</a:t>
            </a:r>
            <a:r>
              <a:rPr lang="en-US" baseline="0" dirty="0"/>
              <a:t>g under is identical. If we know best path from this e to G, we know best path from this e to G.</a:t>
            </a:r>
          </a:p>
          <a:p>
            <a:r>
              <a:rPr lang="en-US" dirty="0"/>
              <a:t>The</a:t>
            </a:r>
            <a:r>
              <a:rPr lang="en-US" baseline="0" dirty="0"/>
              <a:t> circled nodes were already visited earlier. BFS, so earlier means higher or equal and to the left.</a:t>
            </a:r>
          </a:p>
          <a:p>
            <a:r>
              <a:rPr lang="en-US" baseline="0" dirty="0"/>
              <a:t>How to change algorithm? Easy. Consequences hard.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Expand = </a:t>
            </a:r>
            <a:r>
              <a:rPr lang="en-US" dirty="0" err="1"/>
              <a:t>GetSuccessor</a:t>
            </a:r>
            <a:r>
              <a:rPr lang="en-US" dirty="0"/>
              <a:t> called on it.</a:t>
            </a:r>
          </a:p>
          <a:p>
            <a:r>
              <a:rPr lang="en-US" dirty="0"/>
              <a:t>Don’t </a:t>
            </a:r>
            <a:r>
              <a:rPr lang="en-US" dirty="0" err="1"/>
              <a:t>enqueue</a:t>
            </a:r>
            <a:r>
              <a:rPr lang="en-US" dirty="0"/>
              <a:t> onto</a:t>
            </a:r>
            <a:r>
              <a:rPr lang="en-US" baseline="0" dirty="0"/>
              <a:t> fringe if you already did it.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Warning: Some books call it closed list. It is a set, not a list. Membership check is cheap with set. </a:t>
            </a:r>
          </a:p>
          <a:p>
            <a:endParaRPr lang="en-US" dirty="0"/>
          </a:p>
          <a:p>
            <a:r>
              <a:rPr lang="en-US" dirty="0"/>
              <a:t>Completeness okay. Still a path to the</a:t>
            </a:r>
            <a:r>
              <a:rPr lang="en-US" baseline="0" dirty="0"/>
              <a:t> goal.</a:t>
            </a:r>
          </a:p>
          <a:p>
            <a:r>
              <a:rPr lang="en-US" baseline="0" dirty="0"/>
              <a:t>Optimality is tricky. Maybe got the wrong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8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Expand = </a:t>
            </a:r>
            <a:r>
              <a:rPr lang="en-US" dirty="0" err="1"/>
              <a:t>GetSuccessor</a:t>
            </a:r>
            <a:r>
              <a:rPr lang="en-US" dirty="0"/>
              <a:t> called on it.</a:t>
            </a:r>
          </a:p>
          <a:p>
            <a:r>
              <a:rPr lang="en-US" dirty="0"/>
              <a:t>Don’t </a:t>
            </a:r>
            <a:r>
              <a:rPr lang="en-US" dirty="0" err="1"/>
              <a:t>enqueue</a:t>
            </a:r>
            <a:r>
              <a:rPr lang="en-US" dirty="0"/>
              <a:t> onto</a:t>
            </a:r>
            <a:r>
              <a:rPr lang="en-US" baseline="0" dirty="0"/>
              <a:t> fringe if you already did it.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Warning: Some books call it closed list. It is a set, not a list. Membership check is cheap with set. </a:t>
            </a:r>
          </a:p>
          <a:p>
            <a:endParaRPr lang="en-US" dirty="0"/>
          </a:p>
          <a:p>
            <a:r>
              <a:rPr lang="en-US" dirty="0"/>
              <a:t>Completeness okay. Still a path to the</a:t>
            </a:r>
            <a:r>
              <a:rPr lang="en-US" baseline="0" dirty="0"/>
              <a:t> goal.</a:t>
            </a:r>
          </a:p>
          <a:p>
            <a:r>
              <a:rPr lang="en-US" baseline="0" dirty="0"/>
              <a:t>Optimality is tricky. Maybe got the wrong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7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heuristic. This is specification</a:t>
            </a:r>
            <a:r>
              <a:rPr lang="en-US" baseline="0" dirty="0"/>
              <a:t> of our abstract problem.</a:t>
            </a:r>
          </a:p>
          <a:p>
            <a:r>
              <a:rPr lang="en-US" dirty="0"/>
              <a:t>Refuse</a:t>
            </a:r>
            <a:r>
              <a:rPr lang="en-US" baseline="0" dirty="0"/>
              <a:t> to expand. Only thing left on fringe is bad G.</a:t>
            </a:r>
          </a:p>
          <a:p>
            <a:r>
              <a:rPr lang="en-US" baseline="0" dirty="0"/>
              <a:t>Admissible, but not optimal.</a:t>
            </a:r>
          </a:p>
          <a:p>
            <a:r>
              <a:rPr lang="en-US" baseline="0" dirty="0"/>
              <a:t>If we weren’t doing graph, good G would have appeared, won over bad G.</a:t>
            </a:r>
          </a:p>
          <a:p>
            <a:r>
              <a:rPr lang="en-US" baseline="0" dirty="0"/>
              <a:t>C used up at the wrong time,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4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stronger</a:t>
            </a:r>
            <a:r>
              <a:rPr lang="en-US" baseline="0" dirty="0"/>
              <a:t> condition than </a:t>
            </a:r>
            <a:r>
              <a:rPr lang="en-US" baseline="0" dirty="0" err="1"/>
              <a:t>admisibility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Single arc. Heuristic don’t score arcs, so take difference.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9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fall 2013 on </a:t>
            </a:r>
            <a:r>
              <a:rPr lang="en-US" dirty="0" err="1"/>
              <a:t>edx.org</a:t>
            </a:r>
            <a:r>
              <a:rPr lang="en-US" dirty="0"/>
              <a:t> by Dan Klein</a:t>
            </a:r>
            <a:r>
              <a:rPr lang="en-US" baseline="0" dirty="0"/>
              <a:t> because it’s edited.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4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operates over MODELS.</a:t>
            </a:r>
          </a:p>
          <a:p>
            <a:r>
              <a:rPr lang="en-US" baseline="0" dirty="0"/>
              <a:t>Agent doesn’t actually try the paths – all in simulation.</a:t>
            </a:r>
          </a:p>
          <a:p>
            <a:r>
              <a:rPr lang="en-US" baseline="0" dirty="0"/>
              <a:t>Search is only as good as model.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Probably end here. If time, go through summary.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</a:t>
            </a:r>
            <a:r>
              <a:rPr lang="en-US" baseline="0" dirty="0"/>
              <a:t> heuristic. Straight line distance (as the crow flies; not as the snail crawls). Better close to Bucharest.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 always distances, but that’s easiest to understand.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What do you do with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Heuristic is cheaper than reality.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6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8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 your 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3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  <a:r>
              <a:rPr lang="en-US" baseline="0" dirty="0"/>
              <a:t> time – guided search where you know something about direction of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A* expanded 8100 ; Path cost = 33</a:t>
            </a:r>
          </a:p>
          <a:p>
            <a:r>
              <a:rPr lang="en-US" dirty="0">
                <a:latin typeface="Arial" charset="0"/>
              </a:rPr>
              <a:t>UCS expanded 25263 . Path cost = 33</a:t>
            </a:r>
          </a:p>
          <a:p>
            <a:r>
              <a:rPr lang="en-US" dirty="0">
                <a:latin typeface="Arial" charset="0"/>
              </a:rPr>
              <a:t>Greedy expanded 10 . Path cost = 41</a:t>
            </a:r>
          </a:p>
          <a:p>
            <a:r>
              <a:rPr lang="en-US" dirty="0">
                <a:latin typeface="Arial" charset="0"/>
              </a:rPr>
              <a:t>[0, 7, 5, 3, 2, 1, 4, 6]</a:t>
            </a:r>
          </a:p>
          <a:p>
            <a:r>
              <a:rPr lang="en-US" dirty="0">
                <a:latin typeface="Arial" charset="0"/>
              </a:rPr>
              <a:t>(7, 0, 5, 3, 2, 1, 4, 6)</a:t>
            </a:r>
          </a:p>
          <a:p>
            <a:r>
              <a:rPr lang="en-US" dirty="0">
                <a:latin typeface="Arial" charset="0"/>
              </a:rPr>
              <a:t>(6, 4, 1, 2, 3, 5, 0, 7)</a:t>
            </a:r>
          </a:p>
          <a:p>
            <a:r>
              <a:rPr lang="en-US" dirty="0">
                <a:latin typeface="Arial" charset="0"/>
              </a:rPr>
              <a:t>(3, 2, 1, 4, 6, 5, 0, 7)</a:t>
            </a:r>
          </a:p>
          <a:p>
            <a:r>
              <a:rPr lang="en-US" dirty="0">
                <a:latin typeface="Arial" charset="0"/>
              </a:rPr>
              <a:t>(1, 2, 3, 4, 6, 5, 0, 7)</a:t>
            </a:r>
          </a:p>
          <a:p>
            <a:r>
              <a:rPr lang="en-US" dirty="0">
                <a:latin typeface="Arial" charset="0"/>
              </a:rPr>
              <a:t>(5, 6, 4, 3, 2, 1, 0, 7)</a:t>
            </a:r>
          </a:p>
          <a:p>
            <a:r>
              <a:rPr lang="en-US" dirty="0">
                <a:latin typeface="Arial" charset="0"/>
              </a:rPr>
              <a:t>(6, 5, 4, 3, 2, 1, 0, 7)</a:t>
            </a:r>
          </a:p>
          <a:p>
            <a:r>
              <a:rPr lang="en-US" dirty="0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of heuristic,</a:t>
            </a:r>
            <a:r>
              <a:rPr lang="en-US" baseline="0" dirty="0"/>
              <a:t> since that’s what greedy cares about.</a:t>
            </a:r>
          </a:p>
          <a:p>
            <a:r>
              <a:rPr lang="en-US" baseline="0" dirty="0"/>
              <a:t>Got to Bucharest, but not by shortest path.</a:t>
            </a:r>
            <a:endParaRPr lang="en-US" dirty="0"/>
          </a:p>
          <a:p>
            <a:r>
              <a:rPr lang="en-US" dirty="0"/>
              <a:t>End</a:t>
            </a:r>
            <a:r>
              <a:rPr lang="en-US" baseline="0" dirty="0"/>
              <a:t> up with some kind of goal, but not what you want. You get a smelly shoe instead of to the airport on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Same algorithm</a:t>
            </a:r>
            <a:r>
              <a:rPr lang="en-US" baseline="0" dirty="0">
                <a:latin typeface="Arial" charset="0"/>
              </a:rPr>
              <a:t> as before, new strategy.</a:t>
            </a:r>
          </a:p>
          <a:p>
            <a:r>
              <a:rPr lang="en-US" dirty="0">
                <a:latin typeface="Arial" charset="0"/>
              </a:rPr>
              <a:t>For any search problem, you know the goal.  Now, you have an idea of how far away you are from the goal.</a:t>
            </a:r>
          </a:p>
          <a:p>
            <a:r>
              <a:rPr lang="en-US" dirty="0">
                <a:latin typeface="Arial" charset="0"/>
              </a:rPr>
              <a:t>Worst:</a:t>
            </a:r>
            <a:r>
              <a:rPr lang="en-US" baseline="0" dirty="0">
                <a:latin typeface="Arial" charset="0"/>
              </a:rPr>
              <a:t> heuristic always wrong. Carefully avoid goal searching all tree.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If your heuristic</a:t>
            </a:r>
            <a:r>
              <a:rPr lang="en-US" baseline="0" dirty="0">
                <a:latin typeface="Arial" charset="0"/>
              </a:rPr>
              <a:t> were really good, sure. But if heuristic is good, easy problem!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in an empty maze!</a:t>
            </a:r>
            <a:r>
              <a:rPr lang="en-US" baseline="0" dirty="0"/>
              <a:t> Straight to goal, no waste.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5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Found a path quickly, but wrong one!</a:t>
            </a:r>
          </a:p>
          <a:p>
            <a:r>
              <a:rPr lang="en-US" b="1" dirty="0"/>
              <a:t>Right solution goes backward</a:t>
            </a:r>
            <a:r>
              <a:rPr lang="en-US" b="1" baseline="0" dirty="0"/>
              <a:t> according to heuristic, and greedy hates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4.png"/><Relationship Id="rId5" Type="http://schemas.openxmlformats.org/officeDocument/2006/relationships/tags" Target="../tags/tag10.xml"/><Relationship Id="rId10" Type="http://schemas.openxmlformats.org/officeDocument/2006/relationships/image" Target="../media/image28.png"/><Relationship Id="rId4" Type="http://schemas.openxmlformats.org/officeDocument/2006/relationships/tags" Target="../tags/tag9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4.xml"/><Relationship Id="rId7" Type="http://schemas.openxmlformats.org/officeDocument/2006/relationships/image" Target="../media/image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16.xml"/><Relationship Id="rId10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人工智能导论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CN" dirty="0" smtClean="0"/>
              <a:t>Introduction To </a:t>
            </a:r>
            <a:r>
              <a:rPr lang="en-US" dirty="0" smtClean="0"/>
              <a:t>Artificial </a:t>
            </a:r>
            <a:r>
              <a:rPr lang="en-US" dirty="0"/>
              <a:t>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Search Continued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Palatino"/>
                <a:cs typeface="Palatino"/>
              </a:rPr>
              <a:t>王进</a:t>
            </a:r>
            <a:endParaRPr lang="en-US" sz="24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Palatino"/>
                <a:cs typeface="Palatino"/>
              </a:rPr>
              <a:t>成都大学信息科学与工程学院</a:t>
            </a:r>
            <a:endParaRPr lang="en-US" sz="24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Greedy (Empty)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739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Video of Demo Contours Greedy (</a:t>
            </a:r>
            <a:r>
              <a:rPr lang="en-US" sz="4000" dirty="0" err="1"/>
              <a:t>Pacman</a:t>
            </a:r>
            <a:r>
              <a:rPr lang="en-US" sz="4000" dirty="0"/>
              <a:t> Small Maze)</a:t>
            </a:r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</a:t>
            </a:r>
            <a:r>
              <a:rPr lang="en-US" dirty="0" smtClean="0"/>
              <a:t>Search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星搜索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</a:t>
            </a:r>
            <a:r>
              <a:rPr lang="en-US" dirty="0" smtClean="0"/>
              <a:t>Search </a:t>
            </a:r>
            <a:r>
              <a:rPr lang="en-US" altLang="zh-CN" dirty="0" smtClean="0"/>
              <a:t>A</a:t>
            </a:r>
            <a:r>
              <a:rPr lang="zh-CN" altLang="en-US" dirty="0" smtClean="0"/>
              <a:t>星搜索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A*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556124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870324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UCS and </a:t>
            </a:r>
            <a:r>
              <a:rPr lang="en-US" dirty="0" smtClean="0"/>
              <a:t>Greedy</a:t>
            </a:r>
            <a:r>
              <a:rPr lang="zh-CN" altLang="en-US" dirty="0" smtClean="0"/>
              <a:t>结合</a:t>
            </a:r>
            <a:r>
              <a:rPr lang="en-US" altLang="zh-CN" dirty="0" smtClean="0"/>
              <a:t>UCS</a:t>
            </a:r>
            <a:r>
              <a:rPr lang="zh-CN" altLang="en-US" dirty="0" smtClean="0"/>
              <a:t>和</a:t>
            </a:r>
            <a:r>
              <a:rPr lang="zh-CN" altLang="en-US" dirty="0"/>
              <a:t>贪婪</a:t>
            </a:r>
            <a:endParaRPr lang="en-US" dirty="0"/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</a:rPr>
              <a:t>Uniform-cost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tx2"/>
                </a:solidFill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</a:rPr>
              <a:t>backward cost  </a:t>
            </a:r>
            <a:r>
              <a:rPr lang="en-US" sz="2300" dirty="0">
                <a:solidFill>
                  <a:schemeClr val="tx2"/>
                </a:solidFill>
              </a:rPr>
              <a:t>g(n</a:t>
            </a:r>
            <a:r>
              <a:rPr lang="en-US" sz="2300" dirty="0" smtClean="0">
                <a:solidFill>
                  <a:schemeClr val="tx2"/>
                </a:solidFill>
              </a:rPr>
              <a:t>)</a:t>
            </a:r>
            <a:r>
              <a:rPr lang="zh-CN" altLang="en-US" sz="2300" dirty="0" smtClean="0">
                <a:solidFill>
                  <a:schemeClr val="tx2"/>
                </a:solidFill>
              </a:rPr>
              <a:t>按照路径代价进行展开，简称反向代价</a:t>
            </a:r>
            <a:r>
              <a:rPr lang="en-US" altLang="zh-CN" sz="2300" dirty="0">
                <a:solidFill>
                  <a:schemeClr val="tx2"/>
                </a:solidFill>
              </a:rPr>
              <a:t>g(n)</a:t>
            </a:r>
            <a:endParaRPr lang="en-US" sz="23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</a:rPr>
              <a:t>Greedy</a:t>
            </a:r>
            <a:r>
              <a:rPr lang="en-US" sz="2300" dirty="0"/>
              <a:t> </a:t>
            </a:r>
            <a:r>
              <a:rPr lang="en-US" sz="2300" dirty="0">
                <a:solidFill>
                  <a:schemeClr val="tx2"/>
                </a:solidFill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</a:rPr>
              <a:t>forward cost  </a:t>
            </a:r>
            <a:r>
              <a:rPr lang="en-US" sz="2300" dirty="0">
                <a:solidFill>
                  <a:schemeClr val="tx2"/>
                </a:solidFill>
              </a:rPr>
              <a:t>h(n</a:t>
            </a:r>
            <a:r>
              <a:rPr lang="en-US" sz="2300" dirty="0" smtClean="0">
                <a:solidFill>
                  <a:schemeClr val="tx2"/>
                </a:solidFill>
              </a:rPr>
              <a:t>)  </a:t>
            </a:r>
            <a:r>
              <a:rPr lang="zh-CN" altLang="en-US" sz="2300" dirty="0" smtClean="0">
                <a:solidFill>
                  <a:schemeClr val="tx2"/>
                </a:solidFill>
              </a:rPr>
              <a:t>按照到目标的估计距离进行展开，简称前向代价</a:t>
            </a:r>
            <a:r>
              <a:rPr lang="en-US" altLang="zh-CN" sz="2300" dirty="0">
                <a:solidFill>
                  <a:schemeClr val="tx2"/>
                </a:solidFill>
              </a:rPr>
              <a:t>h(n)</a:t>
            </a:r>
            <a:endParaRPr lang="en-US" sz="23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CC00CC"/>
                </a:solidFill>
              </a:rPr>
              <a:t>A</a:t>
            </a:r>
            <a:r>
              <a:rPr lang="en-US" sz="2300" dirty="0">
                <a:solidFill>
                  <a:srgbClr val="CC00CC"/>
                </a:solidFill>
              </a:rPr>
              <a:t>* Search</a:t>
            </a:r>
            <a:r>
              <a:rPr lang="en-US" sz="2300" dirty="0">
                <a:solidFill>
                  <a:schemeClr val="tx1"/>
                </a:solidFill>
              </a:rPr>
              <a:t> orders by the sum: f(n) = g(n) + h(n)</a:t>
            </a:r>
            <a:endParaRPr lang="en-US" sz="2300" i="1" dirty="0">
              <a:solidFill>
                <a:schemeClr val="tx1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43275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43275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43275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52419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43275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28800" y="4632324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699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419600" y="4708524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4159249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803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50895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768849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4159249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708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708524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556124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784724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2232025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5470525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52419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556124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683249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4159249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3413124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562600" y="3413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7179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Palatino"/>
                <a:cs typeface="Palatino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556125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3479800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556124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8991600" y="6457892"/>
            <a:ext cx="3124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Palatino"/>
                <a:cs typeface="Palatino"/>
              </a:rPr>
              <a:t>Example: </a:t>
            </a:r>
            <a:r>
              <a:rPr lang="en-US" sz="2000" dirty="0" err="1">
                <a:latin typeface="Palatino"/>
                <a:cs typeface="Palatino"/>
              </a:rPr>
              <a:t>Teg</a:t>
            </a:r>
            <a:r>
              <a:rPr lang="en-US" sz="2000" dirty="0">
                <a:latin typeface="Palatino"/>
                <a:cs typeface="Palatino"/>
              </a:rPr>
              <a:t> </a:t>
            </a:r>
            <a:r>
              <a:rPr lang="en-US" sz="2000" dirty="0" err="1">
                <a:latin typeface="Palatino"/>
                <a:cs typeface="Palatino"/>
              </a:rPr>
              <a:t>Grenager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677400" y="25687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144000" y="31783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10600" y="40927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10600" y="50071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20400" y="40927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372600" y="40927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20400" y="50071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372600" y="50071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20400" y="5921516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Palatino"/>
                <a:cs typeface="Palatino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534245" y="3025916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372600" y="3635516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049000" y="454991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01200" y="454991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372600" y="3635516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839200" y="3635516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839200" y="454991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049000" y="546431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058400" y="2416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382000" y="3003832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772400" y="3940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772400" y="4832632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753600" y="40165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753600" y="4854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0490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0972800" y="4702316"/>
            <a:ext cx="10668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049000" y="5692916"/>
            <a:ext cx="9906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When should A* </a:t>
            </a:r>
            <a:r>
              <a:rPr lang="en-US" dirty="0" err="1" smtClean="0"/>
              <a:t>terminate?</a:t>
            </a:r>
            <a:r>
              <a:rPr lang="en-US" altLang="zh-CN" dirty="0" err="1" smtClean="0"/>
              <a:t>A</a:t>
            </a:r>
            <a:r>
              <a:rPr lang="zh-CN" altLang="en-US" dirty="0" smtClean="0"/>
              <a:t>星搜索的终止条件</a:t>
            </a:r>
            <a:endParaRPr lang="en-US" dirty="0"/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382000" cy="4105174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8000"/>
                </a:solidFill>
              </a:rPr>
              <a:t>Should we stop when we </a:t>
            </a:r>
            <a:r>
              <a:rPr lang="en-US" dirty="0" err="1">
                <a:solidFill>
                  <a:srgbClr val="008000"/>
                </a:solidFill>
              </a:rPr>
              <a:t>enqueue</a:t>
            </a:r>
            <a:r>
              <a:rPr lang="en-US" dirty="0">
                <a:solidFill>
                  <a:srgbClr val="008000"/>
                </a:solidFill>
              </a:rPr>
              <a:t> a goal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  <a:r>
              <a:rPr lang="zh-CN" altLang="en-US" dirty="0" smtClean="0">
                <a:solidFill>
                  <a:srgbClr val="008000"/>
                </a:solidFill>
              </a:rPr>
              <a:t>目标进入队列时，</a:t>
            </a:r>
            <a:r>
              <a:rPr lang="en-US" altLang="zh-CN" dirty="0" smtClean="0">
                <a:solidFill>
                  <a:srgbClr val="008000"/>
                </a:solidFill>
              </a:rPr>
              <a:t>A</a:t>
            </a:r>
            <a:r>
              <a:rPr lang="zh-CN" altLang="en-US" dirty="0" smtClean="0">
                <a:solidFill>
                  <a:srgbClr val="008000"/>
                </a:solidFill>
              </a:rPr>
              <a:t>星是否应该</a:t>
            </a:r>
            <a:r>
              <a:rPr lang="zh-CN" altLang="en-US" dirty="0" smtClean="0">
                <a:solidFill>
                  <a:srgbClr val="008000"/>
                </a:solidFill>
              </a:rPr>
              <a:t>终止？</a:t>
            </a:r>
            <a:endParaRPr lang="en-US" dirty="0">
              <a:solidFill>
                <a:srgbClr val="008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No: only stop when we </a:t>
            </a:r>
            <a:r>
              <a:rPr lang="en-US" dirty="0" err="1"/>
              <a:t>dequeue</a:t>
            </a:r>
            <a:r>
              <a:rPr lang="en-US" dirty="0"/>
              <a:t> a </a:t>
            </a:r>
            <a:r>
              <a:rPr lang="en-US" dirty="0" smtClean="0"/>
              <a:t>goal   </a:t>
            </a:r>
            <a:r>
              <a:rPr lang="en-US" altLang="zh-CN" dirty="0" smtClean="0"/>
              <a:t>A</a:t>
            </a:r>
            <a:r>
              <a:rPr lang="zh-CN" altLang="en-US" dirty="0" smtClean="0"/>
              <a:t>星只在将目标弹出队列</a:t>
            </a:r>
            <a:r>
              <a:rPr lang="zh-CN" altLang="en-US" dirty="0"/>
              <a:t>时</a:t>
            </a:r>
            <a:r>
              <a:rPr lang="zh-CN" altLang="en-US" dirty="0" smtClean="0"/>
              <a:t>终止</a:t>
            </a:r>
            <a:endParaRPr lang="en-US" dirty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288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44196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44196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69342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50292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24384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24384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50292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31242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58674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8674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31242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4196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Palatino"/>
                <a:cs typeface="Palatino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44196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Palatino"/>
                <a:cs typeface="Palatino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61722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Palatino"/>
                <a:cs typeface="Palatino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25146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Palatino"/>
                <a:cs typeface="Palatino"/>
              </a:rPr>
              <a:t>h = 3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9236439" y="2952990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       0 3 3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9236439" y="2357737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        g h +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9236439" y="3548243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S-&gt;A    2 2 4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9236439" y="4143496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S-&gt;B    2 1 3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9236439" y="4738749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S-&gt;B-&gt;G 5 0 5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9236438" y="5334000"/>
            <a:ext cx="2650761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S-&gt;A-&gt;G 4 0 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36439" y="3200400"/>
            <a:ext cx="2650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236438" y="3810000"/>
            <a:ext cx="2650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236438" y="4419600"/>
            <a:ext cx="2650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Frame 4"/>
          <p:cNvSpPr/>
          <p:nvPr/>
        </p:nvSpPr>
        <p:spPr>
          <a:xfrm>
            <a:off x="9236438" y="5334000"/>
            <a:ext cx="2650760" cy="4616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128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  <p:bldP spid="39" grpId="0"/>
      <p:bldP spid="40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Is A* Optimal</a:t>
            </a:r>
            <a:r>
              <a:rPr lang="en-US" sz="4000" dirty="0" smtClean="0"/>
              <a:t>? </a:t>
            </a:r>
            <a:r>
              <a:rPr lang="en-US" altLang="zh-CN" sz="4000" dirty="0" smtClean="0"/>
              <a:t>A</a:t>
            </a:r>
            <a:r>
              <a:rPr lang="zh-CN" altLang="en-US" sz="4000" dirty="0" smtClean="0"/>
              <a:t>星</a:t>
            </a:r>
            <a:r>
              <a:rPr lang="zh-CN" altLang="en-US" sz="4000" dirty="0" smtClean="0"/>
              <a:t>是否最</a:t>
            </a:r>
            <a:r>
              <a:rPr lang="zh-CN" altLang="en-US" sz="4000" dirty="0" smtClean="0"/>
              <a:t>优？</a:t>
            </a:r>
            <a:endParaRPr lang="en-US" sz="4000" dirty="0"/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381000" y="4953000"/>
            <a:ext cx="9575800" cy="14457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went wrong</a:t>
            </a:r>
            <a:r>
              <a:rPr lang="en-US" sz="2800" dirty="0" smtClean="0"/>
              <a:t>? 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Actual bad goal cost &lt; estimated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We need estimates to be less than actual costs</a:t>
            </a:r>
            <a:r>
              <a:rPr lang="en-US" sz="2800" dirty="0" smtClean="0"/>
              <a:t>!   </a:t>
            </a:r>
            <a:r>
              <a:rPr lang="zh-CN" altLang="en-US" sz="2800" dirty="0" smtClean="0"/>
              <a:t>启发估计应小于实际代价</a:t>
            </a:r>
            <a:endParaRPr lang="en-US" sz="2800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962400" y="177164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934200" y="3257550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990600" y="314324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Palatino"/>
                <a:cs typeface="Palatino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57400" y="17716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19800" y="17716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86200" y="1314450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00" y="3307320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39624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Palatino"/>
                <a:cs typeface="Palatino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1676400" y="3243262"/>
            <a:ext cx="838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Palatino"/>
                <a:cs typeface="Palatino"/>
              </a:rPr>
              <a:t>h</a:t>
            </a:r>
            <a:r>
              <a:rPr lang="en-US" sz="2000" dirty="0">
                <a:latin typeface="Palatino"/>
                <a:cs typeface="Palatino"/>
              </a:rPr>
              <a:t> = </a:t>
            </a:r>
            <a:r>
              <a:rPr lang="en-US" sz="2000" i="1" dirty="0">
                <a:latin typeface="Palatino"/>
                <a:cs typeface="Palatino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4210050" y="800100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2085976" y="1266825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4572000" y="2057400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9236439" y="2357737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        g h +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144000" y="3109570"/>
            <a:ext cx="2650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9236439" y="2891137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       0 7 7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9236439" y="3339977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S-&gt;A    1 6 7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9236439" y="3838413"/>
            <a:ext cx="265076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alatino"/>
                <a:ea typeface="Courier" charset="0"/>
                <a:cs typeface="Palatino"/>
              </a:rPr>
              <a:t>S-&gt;G    5 0 5</a:t>
            </a:r>
          </a:p>
        </p:txBody>
      </p:sp>
      <p:sp>
        <p:nvSpPr>
          <p:cNvPr id="22" name="Frame 21"/>
          <p:cNvSpPr/>
          <p:nvPr/>
        </p:nvSpPr>
        <p:spPr>
          <a:xfrm>
            <a:off x="9144000" y="3832970"/>
            <a:ext cx="2650760" cy="4616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56" grpId="0" build="p"/>
      <p:bldP spid="18" grpId="0"/>
      <p:bldP spid="19" grpId="0"/>
      <p:bldP spid="20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Heuristics?</a:t>
            </a:r>
          </a:p>
          <a:p>
            <a:pPr lvl="1"/>
            <a:r>
              <a:rPr lang="en-US" altLang="zh-CN" dirty="0" smtClean="0"/>
              <a:t>Heuristic is the distance estimate to the goal </a:t>
            </a:r>
            <a:endParaRPr lang="en-US" altLang="zh-CN" dirty="0"/>
          </a:p>
          <a:p>
            <a:r>
              <a:rPr lang="en-US" altLang="zh-CN" dirty="0" smtClean="0"/>
              <a:t>Greedy Search</a:t>
            </a:r>
          </a:p>
          <a:p>
            <a:pPr lvl="1"/>
            <a:r>
              <a:rPr lang="en-US" altLang="zh-CN" dirty="0" smtClean="0"/>
              <a:t>Always choose the path with the least heuristic</a:t>
            </a:r>
            <a:endParaRPr lang="en-US" altLang="zh-CN" dirty="0"/>
          </a:p>
          <a:p>
            <a:r>
              <a:rPr lang="en-US" altLang="zh-CN" dirty="0" smtClean="0"/>
              <a:t>Greedy search is faster than UCS, yet not optimal.</a:t>
            </a:r>
          </a:p>
          <a:p>
            <a:endParaRPr lang="en-US" altLang="zh-CN" dirty="0"/>
          </a:p>
          <a:p>
            <a:r>
              <a:rPr lang="en-US" altLang="zh-CN" dirty="0"/>
              <a:t>A* </a:t>
            </a:r>
            <a:r>
              <a:rPr lang="en-US" altLang="zh-CN" dirty="0" smtClean="0"/>
              <a:t>comes by Combining UCS and Greedy search, yet still problematic.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96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Read the reference book 3.4, 3.5.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Project 2 will come soon. Please finish Project1 a.s.a.p.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0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</a:t>
            </a:r>
            <a:r>
              <a:rPr lang="en-US" dirty="0" smtClean="0"/>
              <a:t>Heuristics</a:t>
            </a:r>
            <a:r>
              <a:rPr lang="zh-CN" altLang="en-US" dirty="0" smtClean="0"/>
              <a:t>可采纳启发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charset="0"/>
                <a:ea typeface="Palatino" charset="0"/>
                <a:cs typeface="Palatino" charset="0"/>
              </a:rPr>
              <a:t>Up next: Informed 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Search</a:t>
            </a:r>
            <a:r>
              <a:rPr lang="zh-CN" altLang="en-US" dirty="0" smtClean="0">
                <a:latin typeface="Palatino" charset="0"/>
                <a:ea typeface="Palatino" charset="0"/>
                <a:cs typeface="Palatino" charset="0"/>
              </a:rPr>
              <a:t>启发式搜索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080000" cy="4729164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Palatino" charset="0"/>
                <a:cs typeface="Palatino" charset="0"/>
              </a:rPr>
              <a:t>Uninformed </a:t>
            </a:r>
            <a:r>
              <a:rPr lang="en-US" sz="2800" dirty="0" smtClean="0">
                <a:latin typeface="Palatino" charset="0"/>
                <a:ea typeface="Palatino" charset="0"/>
                <a:cs typeface="Palatino" charset="0"/>
              </a:rPr>
              <a:t>Search</a:t>
            </a:r>
            <a:r>
              <a:rPr lang="zh-CN" altLang="en-US" sz="2800" dirty="0" smtClean="0">
                <a:latin typeface="Palatino" charset="0"/>
                <a:ea typeface="Palatino" charset="0"/>
                <a:cs typeface="Palatino" charset="0"/>
              </a:rPr>
              <a:t>盲搜索</a:t>
            </a:r>
            <a:endParaRPr lang="en-US" sz="28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DFS</a:t>
            </a:r>
          </a:p>
          <a:p>
            <a:pPr lvl="1"/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BFS</a:t>
            </a:r>
          </a:p>
          <a:p>
            <a:pPr lvl="1"/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UCS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0" indent="0">
              <a:buNone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0" indent="0">
              <a:buNone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886200"/>
            <a:ext cx="3890186" cy="2565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21400" y="1397001"/>
            <a:ext cx="515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latin typeface="Palatino" charset="0"/>
                <a:ea typeface="Palatino" charset="0"/>
                <a:cs typeface="Palatino" charset="0"/>
              </a:rPr>
              <a:t>Informed </a:t>
            </a:r>
            <a:r>
              <a:rPr lang="en-US" sz="2800" kern="0" dirty="0" smtClean="0">
                <a:latin typeface="Palatino" charset="0"/>
                <a:ea typeface="Palatino" charset="0"/>
                <a:cs typeface="Palatino" charset="0"/>
              </a:rPr>
              <a:t>Search</a:t>
            </a:r>
            <a:r>
              <a:rPr lang="zh-CN" altLang="en-US" sz="2800" kern="0" dirty="0" smtClean="0">
                <a:latin typeface="Palatino" charset="0"/>
                <a:ea typeface="Palatino" charset="0"/>
                <a:cs typeface="Palatino" charset="0"/>
              </a:rPr>
              <a:t>启发式搜索</a:t>
            </a:r>
            <a:endParaRPr lang="en-US" sz="2800" kern="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sz="2400" kern="0" dirty="0" smtClean="0">
                <a:latin typeface="Palatino" charset="0"/>
                <a:ea typeface="Palatino" charset="0"/>
                <a:cs typeface="Palatino" charset="0"/>
              </a:rPr>
              <a:t>Heuristics </a:t>
            </a:r>
            <a:r>
              <a:rPr lang="zh-CN" altLang="en-US" sz="2400" kern="0" dirty="0" smtClean="0">
                <a:latin typeface="Palatino" charset="0"/>
                <a:ea typeface="Palatino" charset="0"/>
                <a:cs typeface="Palatino" charset="0"/>
              </a:rPr>
              <a:t>启发</a:t>
            </a:r>
            <a:endParaRPr lang="en-US" sz="2400" kern="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sz="2400" kern="0" dirty="0">
                <a:latin typeface="Palatino" charset="0"/>
                <a:ea typeface="Palatino" charset="0"/>
                <a:cs typeface="Palatino" charset="0"/>
              </a:rPr>
              <a:t>Greedy </a:t>
            </a:r>
            <a:r>
              <a:rPr lang="en-US" sz="2400" kern="0" dirty="0" smtClean="0">
                <a:latin typeface="Palatino" charset="0"/>
                <a:ea typeface="Palatino" charset="0"/>
                <a:cs typeface="Palatino" charset="0"/>
              </a:rPr>
              <a:t>Search </a:t>
            </a:r>
            <a:r>
              <a:rPr lang="zh-CN" altLang="en-US" sz="2400" kern="0" dirty="0" smtClean="0">
                <a:latin typeface="Palatino" charset="0"/>
                <a:ea typeface="Palatino" charset="0"/>
                <a:cs typeface="Palatino" charset="0"/>
              </a:rPr>
              <a:t>贪婪搜索</a:t>
            </a:r>
            <a:endParaRPr lang="en-US" sz="2400" kern="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sz="2400" kern="0" dirty="0">
                <a:latin typeface="Palatino" charset="0"/>
                <a:ea typeface="Palatino" charset="0"/>
                <a:cs typeface="Palatino" charset="0"/>
              </a:rPr>
              <a:t>A* </a:t>
            </a:r>
            <a:r>
              <a:rPr lang="en-US" sz="2400" kern="0" dirty="0" smtClean="0">
                <a:latin typeface="Palatino" charset="0"/>
                <a:ea typeface="Palatino" charset="0"/>
                <a:cs typeface="Palatino" charset="0"/>
              </a:rPr>
              <a:t>Search  </a:t>
            </a:r>
            <a:r>
              <a:rPr lang="en-US" altLang="zh-CN" sz="2400" kern="0" dirty="0" smtClean="0">
                <a:latin typeface="Palatino" charset="0"/>
                <a:ea typeface="Palatino" charset="0"/>
                <a:cs typeface="Palatino" charset="0"/>
              </a:rPr>
              <a:t>A</a:t>
            </a:r>
            <a:r>
              <a:rPr lang="zh-CN" altLang="en-US" sz="2400" kern="0" dirty="0" smtClean="0">
                <a:latin typeface="Palatino" charset="0"/>
                <a:ea typeface="Palatino" charset="0"/>
                <a:cs typeface="Palatino" charset="0"/>
              </a:rPr>
              <a:t>星搜索</a:t>
            </a:r>
            <a:endParaRPr lang="en-US" sz="2400" kern="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sz="2400" kern="0" dirty="0">
                <a:latin typeface="Palatino" charset="0"/>
                <a:ea typeface="Palatino" charset="0"/>
                <a:cs typeface="Palatino" charset="0"/>
              </a:rPr>
              <a:t>Graph </a:t>
            </a:r>
            <a:r>
              <a:rPr lang="en-US" sz="2400" kern="0" dirty="0" smtClean="0">
                <a:latin typeface="Palatino" charset="0"/>
                <a:ea typeface="Palatino" charset="0"/>
                <a:cs typeface="Palatino" charset="0"/>
              </a:rPr>
              <a:t>Search </a:t>
            </a:r>
            <a:r>
              <a:rPr lang="zh-CN" altLang="en-US" sz="2400" kern="0" dirty="0" smtClean="0">
                <a:latin typeface="Palatino" charset="0"/>
                <a:ea typeface="Palatino" charset="0"/>
                <a:cs typeface="Palatino" charset="0"/>
              </a:rPr>
              <a:t>图搜索</a:t>
            </a:r>
            <a:endParaRPr lang="en-US" kern="0" dirty="0">
              <a:latin typeface="Palatino" charset="0"/>
              <a:ea typeface="Palatino" charset="0"/>
              <a:cs typeface="Palatino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>
              <a:latin typeface="Palatino" charset="0"/>
              <a:ea typeface="Palatino" charset="0"/>
              <a:cs typeface="Palatino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1028" name="Picture 4" descr="Blind man symbol on gray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2590800" cy="27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</a:t>
            </a:r>
            <a:r>
              <a:rPr lang="en-US" dirty="0" smtClean="0"/>
              <a:t>Admissibility</a:t>
            </a:r>
            <a:r>
              <a:rPr lang="zh-CN" altLang="en-US" dirty="0" smtClean="0"/>
              <a:t>可采纳性概念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27000" y="5029200"/>
            <a:ext cx="645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Palatino"/>
                <a:cs typeface="Palatino"/>
              </a:rPr>
              <a:t>Inadmissible (pessimistic) heuristics</a:t>
            </a:r>
          </a:p>
          <a:p>
            <a:pPr algn="ctr"/>
            <a:r>
              <a:rPr lang="en-US" sz="2200" dirty="0">
                <a:latin typeface="Palatino"/>
                <a:cs typeface="Palatino"/>
              </a:rPr>
              <a:t> break optimality by </a:t>
            </a:r>
            <a:r>
              <a:rPr lang="en-US" sz="2200" dirty="0" smtClean="0">
                <a:latin typeface="Palatino"/>
                <a:cs typeface="Palatino"/>
              </a:rPr>
              <a:t>trapping good </a:t>
            </a:r>
            <a:r>
              <a:rPr lang="en-US" sz="2200" dirty="0">
                <a:latin typeface="Palatino"/>
                <a:cs typeface="Palatino"/>
              </a:rPr>
              <a:t>plans on the </a:t>
            </a:r>
            <a:r>
              <a:rPr lang="en-US" sz="2200" dirty="0" smtClean="0">
                <a:latin typeface="Palatino"/>
                <a:cs typeface="Palatino"/>
              </a:rPr>
              <a:t>fringe</a:t>
            </a:r>
            <a:r>
              <a:rPr lang="zh-CN" altLang="en-US" sz="2200" dirty="0" smtClean="0">
                <a:latin typeface="Palatino"/>
                <a:cs typeface="Palatino"/>
              </a:rPr>
              <a:t>不可采纳启发会把好的规划困在待展开队列中，破坏求解最优性</a:t>
            </a:r>
            <a:endParaRPr lang="en-US" sz="2200" dirty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105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Palatino"/>
                <a:cs typeface="Palatino"/>
              </a:rPr>
              <a:t>Admissible (optimistic) heuristics </a:t>
            </a:r>
          </a:p>
          <a:p>
            <a:pPr algn="ctr"/>
            <a:r>
              <a:rPr lang="en-US" sz="2200" dirty="0">
                <a:latin typeface="Palatino"/>
                <a:cs typeface="Palatino"/>
              </a:rPr>
              <a:t>slow down bad plans but</a:t>
            </a:r>
          </a:p>
          <a:p>
            <a:pPr algn="ctr"/>
            <a:r>
              <a:rPr lang="en-US" sz="2200" dirty="0">
                <a:latin typeface="Palatino"/>
                <a:cs typeface="Palatino"/>
              </a:rPr>
              <a:t> never outweigh true </a:t>
            </a:r>
            <a:r>
              <a:rPr lang="en-US" sz="2200" dirty="0" smtClean="0">
                <a:latin typeface="Palatino"/>
                <a:cs typeface="Palatino"/>
              </a:rPr>
              <a:t>costs</a:t>
            </a:r>
            <a:r>
              <a:rPr lang="zh-CN" altLang="en-US" sz="2200" dirty="0" smtClean="0">
                <a:latin typeface="Palatino"/>
                <a:cs typeface="Palatino"/>
              </a:rPr>
              <a:t>可采纳启发</a:t>
            </a:r>
            <a:r>
              <a:rPr lang="zh-CN" altLang="en-US" sz="2200" dirty="0" smtClean="0">
                <a:latin typeface="Palatino"/>
                <a:cs typeface="Palatino"/>
              </a:rPr>
              <a:t>会阻止不好的规划，且不高估真实代价</a:t>
            </a:r>
            <a:endParaRPr lang="en-US" sz="2200" dirty="0"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Admissible </a:t>
            </a:r>
            <a:r>
              <a:rPr lang="en-US" dirty="0" smtClean="0"/>
              <a:t>Heuristics</a:t>
            </a:r>
            <a:r>
              <a:rPr lang="zh-CN" altLang="en-US" dirty="0" smtClean="0"/>
              <a:t>可采纳启发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5824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smtClean="0"/>
              <a:t>optimistic</a:t>
            </a:r>
            <a:r>
              <a:rPr lang="zh-CN" altLang="en-US" dirty="0" smtClean="0"/>
              <a:t>乐观估计</a:t>
            </a:r>
            <a:r>
              <a:rPr lang="en-US" dirty="0" smtClean="0"/>
              <a:t>) </a:t>
            </a:r>
            <a:r>
              <a:rPr lang="en-US" dirty="0"/>
              <a:t>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>
                <a:solidFill>
                  <a:srgbClr val="008000"/>
                </a:solidFill>
              </a:rPr>
              <a:t>Examples</a:t>
            </a:r>
            <a:r>
              <a:rPr lang="en-US" dirty="0"/>
              <a:t>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Coming </a:t>
            </a:r>
            <a:r>
              <a:rPr lang="en-US" dirty="0"/>
              <a:t>up with admissible heuristics is most of what’s involved in using A* in practice</a:t>
            </a:r>
            <a:r>
              <a:rPr lang="en-US" dirty="0" smtClean="0"/>
              <a:t>. </a:t>
            </a:r>
            <a:r>
              <a:rPr lang="zh-CN" altLang="en-US" dirty="0" smtClean="0"/>
              <a:t>可采纳启发设计是</a:t>
            </a:r>
            <a:r>
              <a:rPr lang="en-US" altLang="zh-CN" dirty="0" smtClean="0"/>
              <a:t>A</a:t>
            </a:r>
            <a:r>
              <a:rPr lang="zh-CN" altLang="en-US" dirty="0" smtClean="0"/>
              <a:t>星在实际应用的关键</a:t>
            </a:r>
            <a:endParaRPr lang="en-US" dirty="0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5312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0" y="3581400"/>
            <a:ext cx="7239000" cy="1198547"/>
            <a:chOff x="2971800" y="3960828"/>
            <a:chExt cx="7239000" cy="119854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971800" y="3962400"/>
              <a:ext cx="2663825" cy="1196975"/>
              <a:chOff x="4724400" y="4114800"/>
              <a:chExt cx="2663541" cy="1197700"/>
            </a:xfrm>
          </p:grpSpPr>
          <p:pic>
            <p:nvPicPr>
              <p:cNvPr id="17416" name="Picture 2" descr="Z:\Shared with PC\smallMaze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24400" y="4114800"/>
                <a:ext cx="2663541" cy="119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Straight Arrow Connector 13"/>
              <p:cNvCxnSpPr/>
              <p:nvPr/>
            </p:nvCxnSpPr>
            <p:spPr bwMode="auto">
              <a:xfrm rot="10800000" flipV="1">
                <a:off x="4952976" y="4553215"/>
                <a:ext cx="1125418" cy="1906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18" name="TextBox 17"/>
              <p:cNvSpPr txBox="1">
                <a:spLocks noChangeArrowheads="1"/>
              </p:cNvSpPr>
              <p:nvPr/>
            </p:nvSpPr>
            <p:spPr bwMode="auto">
              <a:xfrm>
                <a:off x="5105401" y="4648200"/>
                <a:ext cx="548590" cy="523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15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rot="5400000">
                <a:off x="4648785" y="4876468"/>
                <a:ext cx="609969" cy="158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6210299" y="3960828"/>
              <a:ext cx="2663825" cy="1196975"/>
              <a:chOff x="6553200" y="3960828"/>
              <a:chExt cx="2663825" cy="1196975"/>
            </a:xfrm>
          </p:grpSpPr>
          <p:pic>
            <p:nvPicPr>
              <p:cNvPr id="21" name="Picture 20" descr="Z:\Shared with PC\smallMaze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53200" y="3960828"/>
                <a:ext cx="2663825" cy="11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17"/>
              <p:cNvSpPr txBox="1">
                <a:spLocks noChangeArrowheads="1"/>
              </p:cNvSpPr>
              <p:nvPr/>
            </p:nvSpPr>
            <p:spPr bwMode="auto">
              <a:xfrm>
                <a:off x="7315200" y="4582180"/>
                <a:ext cx="8290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11.5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6730520" y="4400550"/>
                <a:ext cx="1095657" cy="590397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7"/>
            <p:cNvSpPr txBox="1">
              <a:spLocks noChangeArrowheads="1"/>
            </p:cNvSpPr>
            <p:nvPr/>
          </p:nvSpPr>
          <p:spPr bwMode="auto">
            <a:xfrm>
              <a:off x="9564469" y="4297705"/>
              <a:ext cx="6463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0.0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0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1371440" y="1447800"/>
            <a:ext cx="541036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Assume</a:t>
            </a:r>
            <a:r>
              <a:rPr lang="zh-CN" altLang="en-US" sz="2400" dirty="0" smtClean="0"/>
              <a:t>假设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A is an optimal goal </a:t>
            </a:r>
            <a:r>
              <a:rPr lang="en-US" sz="2400" dirty="0" smtClean="0"/>
              <a:t>node      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是最优目标节点</a:t>
            </a:r>
            <a:endParaRPr lang="en-US" sz="2400" dirty="0"/>
          </a:p>
          <a:p>
            <a:r>
              <a:rPr lang="en-US" sz="2400" dirty="0"/>
              <a:t>B is a suboptimal goal </a:t>
            </a:r>
            <a:r>
              <a:rPr lang="en-US" sz="2400" dirty="0" smtClean="0"/>
              <a:t>node     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是次最</a:t>
            </a:r>
            <a:r>
              <a:rPr lang="zh-CN" altLang="en-US" sz="2400" dirty="0" smtClean="0"/>
              <a:t>优目标节点</a:t>
            </a:r>
            <a:endParaRPr lang="en-US" sz="2400" dirty="0"/>
          </a:p>
          <a:p>
            <a:r>
              <a:rPr lang="en-US" sz="2400" dirty="0"/>
              <a:t>h is </a:t>
            </a:r>
            <a:r>
              <a:rPr lang="en-US" sz="2400" dirty="0" smtClean="0"/>
              <a:t>admissible                 </a:t>
            </a:r>
            <a:r>
              <a:rPr lang="en-US" altLang="zh-CN" sz="2400" dirty="0" smtClean="0"/>
              <a:t>h</a:t>
            </a:r>
            <a:r>
              <a:rPr lang="zh-CN" altLang="en-US" sz="2400" dirty="0" smtClean="0"/>
              <a:t>是可采纳启发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Claim</a:t>
            </a:r>
            <a:r>
              <a:rPr lang="zh-CN" altLang="en-US" sz="2400" dirty="0" smtClean="0"/>
              <a:t>证明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A will exit the fringe before </a:t>
            </a:r>
            <a:r>
              <a:rPr lang="en-US" sz="2400" dirty="0" smtClean="0"/>
              <a:t>B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将先于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从队列中弹出</a:t>
            </a:r>
            <a:endParaRPr lang="en-US" sz="2400" dirty="0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334304" y="3819722"/>
            <a:ext cx="257496" cy="2411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285983" y="3514921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2667000" y="4724400"/>
            <a:ext cx="9372600" cy="1905000"/>
          </a:xfrm>
          <a:prstGeom prst="wedgeRoundRectCallout">
            <a:avLst>
              <a:gd name="adj1" fmla="val -60117"/>
              <a:gd name="adj2" fmla="val -9042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731186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Proof:</a:t>
            </a:r>
          </a:p>
          <a:p>
            <a:pPr eaLnBrk="1" hangingPunct="1"/>
            <a:r>
              <a:rPr lang="en-US" sz="2400" dirty="0"/>
              <a:t>Imagine B is on the </a:t>
            </a:r>
            <a:r>
              <a:rPr lang="en-US" sz="2400" dirty="0" smtClean="0"/>
              <a:t>fringe</a:t>
            </a:r>
            <a:r>
              <a:rPr lang="zh-CN" altLang="en-US" sz="2400" dirty="0" smtClean="0"/>
              <a:t>假定</a:t>
            </a:r>
            <a:r>
              <a:rPr lang="en-US" altLang="zh-CN" sz="2400" dirty="0" smtClean="0"/>
              <a:t>B</a:t>
            </a:r>
            <a:r>
              <a:rPr lang="zh-CN" altLang="en-US" sz="2400" dirty="0" smtClean="0"/>
              <a:t>已经在队列中</a:t>
            </a:r>
            <a:endParaRPr lang="en-US" sz="2400" dirty="0"/>
          </a:p>
          <a:p>
            <a:pPr eaLnBrk="1" hangingPunct="1"/>
            <a:r>
              <a:rPr lang="en-US" sz="2400" dirty="0"/>
              <a:t>Some ancestor </a:t>
            </a:r>
            <a:r>
              <a:rPr lang="en-US" sz="2400" i="1" dirty="0"/>
              <a:t>n</a:t>
            </a:r>
            <a:r>
              <a:rPr lang="en-US" sz="2400" dirty="0"/>
              <a:t> of A is on the fringe, too (maybe A</a:t>
            </a:r>
            <a:r>
              <a:rPr lang="en-US" sz="2400" dirty="0" smtClean="0"/>
              <a:t>!)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的若干祖先节点</a:t>
            </a:r>
            <a:r>
              <a:rPr lang="en-US" altLang="zh-CN" sz="2400" dirty="0" smtClean="0"/>
              <a:t>n</a:t>
            </a:r>
            <a:r>
              <a:rPr lang="zh-CN" altLang="en-US" sz="2400" dirty="0" smtClean="0"/>
              <a:t>也在</a:t>
            </a:r>
            <a:r>
              <a:rPr lang="zh-CN" altLang="en-US" sz="2400" dirty="0" smtClean="0"/>
              <a:t>队列中</a:t>
            </a:r>
            <a:endParaRPr lang="en-US" sz="2400" dirty="0"/>
          </a:p>
          <a:p>
            <a:pPr eaLnBrk="1" hangingPunct="1"/>
            <a:r>
              <a:rPr lang="en-US" sz="2400" dirty="0"/>
              <a:t>Claim: </a:t>
            </a:r>
            <a:r>
              <a:rPr lang="en-US" sz="2400" i="1" dirty="0"/>
              <a:t>n</a:t>
            </a:r>
            <a:r>
              <a:rPr lang="en-US" sz="2400" dirty="0"/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/>
              <a:t>f(n) is less or equal to f(A)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2" y="4903471"/>
            <a:ext cx="3013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848600" y="4822578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Definition of f-cost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895600" y="5374957"/>
            <a:ext cx="1864893" cy="31846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7924799" y="5284243"/>
            <a:ext cx="3388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Admissibility of 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911701" y="5867401"/>
            <a:ext cx="1944584" cy="318518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8001000" y="57414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h = 0 at a goal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0" grpId="0" animBg="1"/>
      <p:bldP spid="46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5105400" y="48006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595772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Proof:</a:t>
            </a:r>
          </a:p>
          <a:p>
            <a:pPr eaLnBrk="1" hangingPunct="1"/>
            <a:r>
              <a:rPr lang="en-US" sz="2400" dirty="0" smtClean="0"/>
              <a:t>Imagine B is on the fringe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ancestor </a:t>
            </a:r>
            <a:r>
              <a:rPr lang="en-US" sz="2400" i="1" dirty="0"/>
              <a:t>n</a:t>
            </a:r>
            <a:r>
              <a:rPr lang="en-US" sz="2400" dirty="0"/>
              <a:t> of A is on the fringe, too (maybe A!)</a:t>
            </a:r>
          </a:p>
          <a:p>
            <a:pPr eaLnBrk="1" hangingPunct="1"/>
            <a:r>
              <a:rPr lang="en-US" sz="2400" dirty="0"/>
              <a:t>Claim: </a:t>
            </a:r>
            <a:r>
              <a:rPr lang="en-US" sz="2400" i="1" dirty="0"/>
              <a:t>n</a:t>
            </a:r>
            <a:r>
              <a:rPr lang="en-US" sz="2400" dirty="0"/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/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/>
              <a:t>f(A) is less than f(B)</a:t>
            </a:r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055022" y="5583556"/>
            <a:ext cx="1930189" cy="318668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040264" y="5110479"/>
            <a:ext cx="1914135" cy="318704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8839200" y="50142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B is suboptimal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39200" y="54714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Palatino"/>
                <a:cs typeface="Palatino"/>
              </a:rPr>
              <a:t>h = 0 at a goal</a:t>
            </a: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56" name="Oval 55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9321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26" grpId="0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7772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656224" cy="4449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Proof:</a:t>
            </a:r>
          </a:p>
          <a:p>
            <a:pPr eaLnBrk="1" hangingPunct="1"/>
            <a:r>
              <a:rPr lang="en-US" sz="2400" dirty="0"/>
              <a:t>Imagine B is on the fringe</a:t>
            </a:r>
          </a:p>
          <a:p>
            <a:r>
              <a:rPr lang="en-US" sz="2400" dirty="0"/>
              <a:t>Some ancestor </a:t>
            </a:r>
            <a:r>
              <a:rPr lang="en-US" sz="2400" i="1" dirty="0"/>
              <a:t>n</a:t>
            </a:r>
            <a:r>
              <a:rPr lang="en-US" sz="2400" dirty="0"/>
              <a:t> of A is on the fringe, too (maybe A!)</a:t>
            </a:r>
          </a:p>
          <a:p>
            <a:pPr eaLnBrk="1" hangingPunct="1"/>
            <a:r>
              <a:rPr lang="en-US" sz="2400" dirty="0"/>
              <a:t>Claim: </a:t>
            </a:r>
            <a:r>
              <a:rPr lang="en-US" sz="2400" i="1" dirty="0"/>
              <a:t>n</a:t>
            </a:r>
            <a:r>
              <a:rPr lang="en-US" sz="2400" dirty="0"/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/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/>
              <a:t>f(A) is less than f(B)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expands before B</a:t>
            </a:r>
          </a:p>
          <a:p>
            <a:pPr eaLnBrk="1" hangingPunct="1"/>
            <a:r>
              <a:rPr lang="en-US" sz="2400" dirty="0"/>
              <a:t>All ancestors of A expand before B</a:t>
            </a:r>
          </a:p>
          <a:p>
            <a:pPr eaLnBrk="1" hangingPunct="1"/>
            <a:r>
              <a:rPr lang="en-US" sz="2400" dirty="0"/>
              <a:t>A expands before B</a:t>
            </a:r>
          </a:p>
          <a:p>
            <a:pPr eaLnBrk="1" hangingPunct="1"/>
            <a:r>
              <a:rPr lang="en-US" sz="2400" dirty="0"/>
              <a:t>A* search is optimal</a:t>
            </a: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014469" y="5105400"/>
            <a:ext cx="3110735" cy="318731"/>
          </a:xfrm>
          <a:prstGeom prst="rect">
            <a:avLst/>
          </a:prstGeom>
          <a:noFill/>
          <a:ln/>
          <a:effectLst/>
        </p:spPr>
      </p:pic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2575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/>
                <a:cs typeface="Palatino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667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Palatino"/>
                <a:cs typeface="Palatino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Palatino"/>
                <a:cs typeface="Palatino"/>
              </a:rPr>
              <a:t>A*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90800" y="5181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Calibri"/>
                <a:cs typeface="Calibri"/>
              </a:rPr>
              <a:t>“东一下，西一下”</a:t>
            </a:r>
            <a:endParaRPr lang="zh-CN" altLang="en-US" dirty="0" smtClean="0">
              <a:latin typeface="Calibri"/>
              <a:cs typeface="Calibri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83400" y="5181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Calibri"/>
                <a:cs typeface="Calibri"/>
              </a:rPr>
              <a:t>“有的放矢”</a:t>
            </a:r>
            <a:endParaRPr lang="zh-CN" altLang="en-US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UCS </a:t>
            </a:r>
            <a:r>
              <a:rPr lang="en-US" dirty="0" err="1"/>
              <a:t>vs</a:t>
            </a:r>
            <a:r>
              <a:rPr lang="en-US" dirty="0"/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/>
              <a:t>Uniform-cost expands equally in all “</a:t>
            </a:r>
            <a:r>
              <a:rPr lang="en-US" dirty="0" smtClean="0"/>
              <a:t>directions”        </a:t>
            </a:r>
            <a:r>
              <a:rPr lang="en-US" altLang="zh-CN" dirty="0" smtClean="0"/>
              <a:t>UCS </a:t>
            </a:r>
            <a:r>
              <a:rPr lang="zh-CN" altLang="en-US" dirty="0" smtClean="0"/>
              <a:t>均匀的在所有方向拓展</a:t>
            </a:r>
            <a:r>
              <a:rPr lang="en-US" altLang="zh-CN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A* expands mainly toward the goal, but does hedge its bets to ensure </a:t>
            </a:r>
            <a:r>
              <a:rPr lang="en-US" dirty="0" smtClean="0"/>
              <a:t>optimality </a:t>
            </a:r>
            <a:r>
              <a:rPr lang="en-US" altLang="zh-CN" dirty="0" smtClean="0"/>
              <a:t>A</a:t>
            </a:r>
            <a:r>
              <a:rPr lang="zh-CN" altLang="en-US" dirty="0" smtClean="0"/>
              <a:t>星主要向目标拓展，为了保证最优性，需要权衡启发估计</a:t>
            </a:r>
            <a:r>
              <a:rPr lang="en-US" altLang="zh-CN" dirty="0" smtClean="0"/>
              <a:t>h</a:t>
            </a:r>
            <a:r>
              <a:rPr lang="zh-CN" altLang="en-US" dirty="0" smtClean="0"/>
              <a:t>和实际代价</a:t>
            </a:r>
            <a:r>
              <a:rPr lang="en-US" altLang="zh-CN" dirty="0" smtClean="0"/>
              <a:t>g</a:t>
            </a:r>
            <a:endParaRPr lang="en-US" dirty="0"/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445503" y="2720977"/>
            <a:ext cx="10032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Palatino"/>
                <a:cs typeface="Palatino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229600" y="5105400"/>
            <a:ext cx="10160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363200" y="51054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Palatino"/>
              <a:cs typeface="Palatino"/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5562600" y="6172200"/>
            <a:ext cx="6629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Palatino"/>
                <a:cs typeface="Palatino"/>
              </a:rPr>
              <a:t>[Demo: contours UCS / greedy / A* empty (L3D1)]</a:t>
            </a:r>
          </a:p>
          <a:p>
            <a:r>
              <a:rPr lang="en-US" sz="2000" dirty="0">
                <a:solidFill>
                  <a:srgbClr val="C00000"/>
                </a:solidFill>
                <a:latin typeface="Palatino"/>
                <a:cs typeface="Palatino"/>
              </a:rPr>
              <a:t>[Demo: contours A* </a:t>
            </a:r>
            <a:r>
              <a:rPr lang="en-US" sz="2000" dirty="0" err="1">
                <a:solidFill>
                  <a:srgbClr val="C00000"/>
                </a:solidFill>
                <a:latin typeface="Palatino"/>
                <a:cs typeface="Palatino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Palatino"/>
                <a:cs typeface="Palatino"/>
              </a:rPr>
              <a:t> small maze (L3D5)]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0186" y="1143001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</a:t>
            </a:r>
            <a:r>
              <a:rPr lang="en-US" dirty="0" smtClean="0"/>
              <a:t>Heuristics</a:t>
            </a:r>
            <a:r>
              <a:rPr lang="zh-CN" altLang="en-US" dirty="0" smtClean="0"/>
              <a:t>搜索启</a:t>
            </a:r>
            <a:r>
              <a:rPr lang="zh-CN" altLang="en-US" dirty="0"/>
              <a:t>发</a:t>
            </a:r>
            <a:endParaRPr lang="en-US" dirty="0"/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036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199" y="1219200"/>
            <a:ext cx="8229601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A heuristic </a:t>
            </a:r>
            <a:r>
              <a:rPr lang="en-US" sz="2800" kern="0" dirty="0" smtClean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is</a:t>
            </a:r>
            <a:r>
              <a:rPr lang="zh-CN" altLang="en-US" sz="2800" kern="0" dirty="0" smtClean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启发是</a:t>
            </a:r>
            <a:r>
              <a:rPr lang="en-US" sz="2800" kern="0" dirty="0" smtClean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: </a:t>
            </a:r>
            <a:endParaRPr lang="en-US" sz="2800" kern="0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Palatino" charset="0"/>
                <a:ea typeface="Palatino" charset="0"/>
                <a:cs typeface="Palatino" charset="0"/>
              </a:rPr>
              <a:t>A function that </a:t>
            </a:r>
            <a:r>
              <a:rPr lang="en-US" sz="2000" i="1" kern="0" dirty="0">
                <a:latin typeface="Palatino" charset="0"/>
                <a:ea typeface="Palatino" charset="0"/>
                <a:cs typeface="Palatino" charset="0"/>
              </a:rPr>
              <a:t>estimates</a:t>
            </a:r>
            <a:r>
              <a:rPr lang="en-US" sz="2000" kern="0" dirty="0">
                <a:latin typeface="Palatino" charset="0"/>
                <a:ea typeface="Palatino" charset="0"/>
                <a:cs typeface="Palatino" charset="0"/>
              </a:rPr>
              <a:t> how close a state is to a </a:t>
            </a:r>
            <a:r>
              <a:rPr lang="en-US" sz="2000" kern="0" dirty="0" smtClean="0">
                <a:latin typeface="Palatino" charset="0"/>
                <a:ea typeface="Palatino" charset="0"/>
                <a:cs typeface="Palatino" charset="0"/>
              </a:rPr>
              <a:t>goal</a:t>
            </a:r>
            <a:r>
              <a:rPr lang="zh-CN" altLang="en-US" sz="2000" kern="0" dirty="0" smtClean="0">
                <a:latin typeface="Palatino" charset="0"/>
                <a:ea typeface="Palatino" charset="0"/>
                <a:cs typeface="Palatino" charset="0"/>
              </a:rPr>
              <a:t>启发是个函数，用于估算某状态到目标的远近程度</a:t>
            </a:r>
            <a:endParaRPr lang="en-US" sz="2000" kern="0" dirty="0">
              <a:latin typeface="Palatino" charset="0"/>
              <a:ea typeface="Palatino" charset="0"/>
              <a:cs typeface="Palatino" charset="0"/>
            </a:endParaRP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Palatino" charset="0"/>
                <a:ea typeface="Palatino" charset="0"/>
                <a:cs typeface="Palatino" charset="0"/>
              </a:rPr>
              <a:t>Designed for a particular search </a:t>
            </a:r>
            <a:r>
              <a:rPr lang="en-US" sz="2000" kern="0" dirty="0" smtClean="0">
                <a:latin typeface="Palatino" charset="0"/>
                <a:ea typeface="Palatino" charset="0"/>
                <a:cs typeface="Palatino" charset="0"/>
              </a:rPr>
              <a:t>problem</a:t>
            </a:r>
            <a:r>
              <a:rPr lang="zh-CN" altLang="en-US" sz="2000" kern="0" dirty="0" smtClean="0">
                <a:latin typeface="Palatino" charset="0"/>
                <a:ea typeface="Palatino" charset="0"/>
                <a:cs typeface="Palatino" charset="0"/>
              </a:rPr>
              <a:t>用于特定搜索问题</a:t>
            </a:r>
            <a:endParaRPr lang="en-US" sz="2000" kern="0" dirty="0">
              <a:latin typeface="Palatino" charset="0"/>
              <a:ea typeface="Palatino" charset="0"/>
              <a:cs typeface="Palatino" charset="0"/>
            </a:endParaRP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Pathing? </a:t>
            </a:r>
            <a:r>
              <a:rPr lang="zh-CN" altLang="en-US" sz="2000" kern="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寻路</a:t>
            </a:r>
            <a:endParaRPr lang="en-US" sz="2000" kern="0" dirty="0">
              <a:solidFill>
                <a:srgbClr val="008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Palatino" charset="0"/>
                <a:ea typeface="Palatino" charset="0"/>
                <a:cs typeface="Palatino" charset="0"/>
              </a:rPr>
              <a:t>Examples: Manhattan distance, Euclidean distance for </a:t>
            </a:r>
            <a:r>
              <a:rPr lang="en-US" sz="2000" kern="0" dirty="0" smtClean="0">
                <a:latin typeface="Palatino" charset="0"/>
                <a:ea typeface="Palatino" charset="0"/>
                <a:cs typeface="Palatino" charset="0"/>
              </a:rPr>
              <a:t>pathing </a:t>
            </a:r>
            <a:r>
              <a:rPr lang="zh-CN" altLang="en-US" sz="2000" kern="0" dirty="0" smtClean="0">
                <a:latin typeface="Palatino" charset="0"/>
                <a:ea typeface="Palatino" charset="0"/>
                <a:cs typeface="Palatino" charset="0"/>
              </a:rPr>
              <a:t>曼哈顿距离，欧式距离</a:t>
            </a:r>
            <a:endParaRPr lang="en-US" sz="2000" kern="0" dirty="0"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376735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794250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369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146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Greedy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– A*</a:t>
            </a:r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</a:t>
            </a:r>
            <a:r>
              <a:rPr lang="en-US" dirty="0" err="1"/>
              <a:t>Pacman</a:t>
            </a:r>
            <a:r>
              <a:rPr lang="en-US" dirty="0"/>
              <a:t> Small Maze) – A*</a:t>
            </a:r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Creating Admissible </a:t>
            </a:r>
            <a:r>
              <a:rPr lang="en-US" dirty="0" smtClean="0"/>
              <a:t>Heuristics</a:t>
            </a:r>
            <a:r>
              <a:rPr lang="zh-CN" altLang="en-US" sz="4000" dirty="0" smtClean="0"/>
              <a:t>设计可采纳启发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</a:t>
            </a:r>
            <a:r>
              <a:rPr lang="en-US" sz="2800" dirty="0" smtClean="0"/>
              <a:t>heuristics                     </a:t>
            </a:r>
            <a:r>
              <a:rPr lang="zh-CN" altLang="en-US" sz="2800" dirty="0" smtClean="0"/>
              <a:t>解决复杂搜索问题的大部分工作是可采纳启发设计</a:t>
            </a:r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i="1" dirty="0"/>
              <a:t>relaxed problems, </a:t>
            </a:r>
            <a:r>
              <a:rPr lang="en-US" sz="2800" dirty="0"/>
              <a:t>where new actions are </a:t>
            </a:r>
            <a:r>
              <a:rPr lang="en-US" sz="2800" dirty="0" smtClean="0"/>
              <a:t>available</a:t>
            </a:r>
            <a:r>
              <a:rPr lang="zh-CN" altLang="en-US" sz="2800" dirty="0" smtClean="0"/>
              <a:t>通常可采纳启发是简化问题的解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Inadmissible </a:t>
            </a:r>
            <a:r>
              <a:rPr lang="en-US" sz="2800" dirty="0"/>
              <a:t>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43427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43099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6147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What are the states</a:t>
            </a:r>
            <a:r>
              <a:rPr lang="en-US" sz="2400" dirty="0" smtClean="0">
                <a:solidFill>
                  <a:srgbClr val="008000"/>
                </a:solidFill>
              </a:rPr>
              <a:t>? </a:t>
            </a:r>
            <a:r>
              <a:rPr lang="zh-CN" altLang="en-US" sz="2400" dirty="0" smtClean="0">
                <a:solidFill>
                  <a:srgbClr val="008000"/>
                </a:solidFill>
              </a:rPr>
              <a:t>状态怎么描述</a:t>
            </a: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How many states</a:t>
            </a:r>
            <a:r>
              <a:rPr lang="en-US" sz="2400" dirty="0" smtClean="0">
                <a:solidFill>
                  <a:srgbClr val="008000"/>
                </a:solidFill>
              </a:rPr>
              <a:t>?  </a:t>
            </a:r>
            <a:r>
              <a:rPr lang="zh-CN" altLang="en-US" sz="2400" dirty="0" smtClean="0">
                <a:solidFill>
                  <a:srgbClr val="008000"/>
                </a:solidFill>
              </a:rPr>
              <a:t>状态空间大小</a:t>
            </a: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What are the actions</a:t>
            </a:r>
            <a:r>
              <a:rPr lang="en-US" sz="2400" dirty="0" smtClean="0">
                <a:solidFill>
                  <a:srgbClr val="008000"/>
                </a:solidFill>
              </a:rPr>
              <a:t>? </a:t>
            </a:r>
            <a:r>
              <a:rPr lang="zh-CN" altLang="en-US" sz="2400" dirty="0" smtClean="0">
                <a:solidFill>
                  <a:srgbClr val="008000"/>
                </a:solidFill>
              </a:rPr>
              <a:t>动作怎么描述？</a:t>
            </a: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How many successors from the start state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  <a:r>
              <a:rPr lang="zh-CN" altLang="en-US" sz="2400" dirty="0" smtClean="0">
                <a:solidFill>
                  <a:srgbClr val="008000"/>
                </a:solidFill>
              </a:rPr>
              <a:t>起始状态有多少后继状态？</a:t>
            </a: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What should the costs be</a:t>
            </a:r>
            <a:r>
              <a:rPr lang="en-US" sz="2400" dirty="0" smtClean="0">
                <a:solidFill>
                  <a:srgbClr val="008000"/>
                </a:solidFill>
              </a:rPr>
              <a:t>? </a:t>
            </a:r>
            <a:r>
              <a:rPr lang="zh-CN" altLang="en-US" sz="2400" dirty="0" smtClean="0">
                <a:solidFill>
                  <a:srgbClr val="008000"/>
                </a:solidFill>
              </a:rPr>
              <a:t>代价是多少？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8601" y="4953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Admissible </a:t>
            </a:r>
            <a:r>
              <a:rPr lang="en-US" sz="280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heuristics?</a:t>
            </a:r>
            <a:r>
              <a:rPr lang="zh-CN" altLang="en-US" sz="2800" dirty="0" smtClean="0">
                <a:solidFill>
                  <a:srgbClr val="008000"/>
                </a:solidFill>
                <a:latin typeface="Palatino" charset="0"/>
                <a:ea typeface="Palatino" charset="0"/>
                <a:cs typeface="Palatino" charset="0"/>
              </a:rPr>
              <a:t>可采纳启发</a:t>
            </a:r>
            <a:endParaRPr lang="en-US" sz="2800" dirty="0">
              <a:solidFill>
                <a:srgbClr val="008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</a:t>
            </a:r>
            <a:r>
              <a:rPr lang="en-US" sz="2800" dirty="0" smtClean="0"/>
              <a:t>misplaced</a:t>
            </a:r>
            <a:r>
              <a:rPr lang="zh-CN" altLang="en-US" sz="2800" dirty="0" smtClean="0"/>
              <a:t>错误放置的方块</a:t>
            </a:r>
            <a:endParaRPr lang="en-US" sz="2800" dirty="0"/>
          </a:p>
          <a:p>
            <a:pPr eaLnBrk="1" hangingPunct="1"/>
            <a:r>
              <a:rPr lang="en-US" sz="2800" dirty="0"/>
              <a:t>Why is it admissible</a:t>
            </a:r>
            <a:r>
              <a:rPr lang="en-US" sz="2800" dirty="0" smtClean="0"/>
              <a:t>? </a:t>
            </a:r>
            <a:endParaRPr lang="en-US" sz="2800" dirty="0"/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796633" y="2768027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49155"/>
              </p:ext>
            </p:extLst>
          </p:nvPr>
        </p:nvGraphicFramePr>
        <p:xfrm>
          <a:off x="6400800" y="4112577"/>
          <a:ext cx="5029200" cy="221202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Total </a:t>
            </a:r>
            <a:r>
              <a:rPr lang="en-US" sz="2400" i="1" dirty="0"/>
              <a:t>Manhattan </a:t>
            </a:r>
            <a:r>
              <a:rPr lang="en-US" sz="24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438400" y="5024737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9521"/>
              </p:ext>
            </p:extLst>
          </p:nvPr>
        </p:nvGraphicFramePr>
        <p:xfrm>
          <a:off x="5791200" y="4267200"/>
          <a:ext cx="5891629" cy="2252471"/>
        </p:xfrm>
        <a:graphic>
          <a:graphicData uri="http://schemas.openxmlformats.org/drawingml/2006/table">
            <a:tbl>
              <a:tblPr/>
              <a:tblGrid>
                <a:gridCol w="1853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0998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How about using the </a:t>
            </a:r>
            <a:r>
              <a:rPr lang="en-US" sz="2800" i="1" dirty="0"/>
              <a:t>actual cost</a:t>
            </a:r>
            <a:r>
              <a:rPr lang="en-US" sz="2800" dirty="0"/>
              <a:t> as a heuristic</a:t>
            </a:r>
            <a:r>
              <a:rPr lang="en-US" sz="2800" dirty="0" smtClean="0"/>
              <a:t>?           </a:t>
            </a:r>
            <a:r>
              <a:rPr lang="zh-CN" altLang="en-US" sz="2800" dirty="0" smtClean="0"/>
              <a:t>如果以真实代价做启发？</a:t>
            </a:r>
            <a:endParaRPr lang="en-US" sz="2800" dirty="0"/>
          </a:p>
          <a:p>
            <a:pPr lvl="1" eaLnBrk="1" hangingPunct="1"/>
            <a:r>
              <a:rPr lang="en-US" sz="2400" dirty="0"/>
              <a:t>Would it be admissible</a:t>
            </a:r>
            <a:r>
              <a:rPr lang="en-US" sz="2400" dirty="0" smtClean="0"/>
              <a:t>? </a:t>
            </a:r>
            <a:r>
              <a:rPr lang="zh-CN" altLang="en-US" sz="2400" dirty="0" smtClean="0"/>
              <a:t>可采纳吗？</a:t>
            </a:r>
            <a:endParaRPr lang="en-US" sz="2400" dirty="0"/>
          </a:p>
          <a:p>
            <a:pPr lvl="1" eaLnBrk="1" hangingPunct="1"/>
            <a:r>
              <a:rPr lang="en-US" sz="2400" dirty="0"/>
              <a:t>Would we save on nodes expanded</a:t>
            </a:r>
            <a:r>
              <a:rPr lang="en-US" sz="2400" dirty="0" smtClean="0"/>
              <a:t>?                                   </a:t>
            </a:r>
            <a:r>
              <a:rPr lang="zh-CN" altLang="en-US" sz="2400" dirty="0" smtClean="0"/>
              <a:t>能减少展开节点数量吗</a:t>
            </a:r>
            <a:endParaRPr lang="en-US" sz="2400" dirty="0"/>
          </a:p>
          <a:p>
            <a:pPr lvl="1" eaLnBrk="1" hangingPunct="1"/>
            <a:r>
              <a:rPr lang="en-US" sz="2400" dirty="0"/>
              <a:t>What’s wrong with it</a:t>
            </a:r>
            <a:r>
              <a:rPr lang="en-US" sz="2400" dirty="0" smtClean="0"/>
              <a:t>? </a:t>
            </a:r>
            <a:r>
              <a:rPr lang="zh-CN" altLang="en-US" sz="2400" dirty="0" smtClean="0"/>
              <a:t>问题在哪里？</a:t>
            </a:r>
            <a:endParaRPr lang="en-US" sz="2800" dirty="0"/>
          </a:p>
          <a:p>
            <a:pPr eaLnBrk="1" hangingPunct="1"/>
            <a:r>
              <a:rPr lang="en-US" sz="2800" dirty="0"/>
              <a:t>With A*: a trade-off between quality of estimate and work per </a:t>
            </a:r>
            <a:r>
              <a:rPr lang="en-US" sz="2800" dirty="0" smtClean="0"/>
              <a:t>node     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星是估计质量与所需工作之间的折中。</a:t>
            </a:r>
            <a:endParaRPr lang="en-US" sz="2800" dirty="0"/>
          </a:p>
          <a:p>
            <a:pPr lvl="1"/>
            <a:r>
              <a:rPr lang="en-US" sz="2400" dirty="0"/>
              <a:t>As heuristics get closer to the true cost, you will expand fewer nodes but usually do more work per node to compute the heuristic </a:t>
            </a:r>
            <a:r>
              <a:rPr lang="en-US" sz="2400" dirty="0" smtClean="0"/>
              <a:t>itself</a:t>
            </a:r>
            <a:r>
              <a:rPr lang="zh-CN" altLang="en-US" sz="2400" dirty="0" smtClean="0"/>
              <a:t>启发估计越接近真实代价，展开的节点越少，但每个节点所需要的启发估计计算量越大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138" y="1880138"/>
            <a:ext cx="5021261" cy="192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Heuristic </a:t>
            </a:r>
            <a:r>
              <a:rPr lang="en-US" dirty="0" smtClean="0"/>
              <a:t>Function</a:t>
            </a:r>
            <a:r>
              <a:rPr lang="zh-CN" altLang="en-US" dirty="0" smtClean="0"/>
              <a:t>启发式函数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1397001"/>
            <a:ext cx="11379200" cy="4729164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507412" y="591638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740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78000" y="2761817"/>
            <a:ext cx="138545" cy="1385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5606" y="4745829"/>
            <a:ext cx="138545" cy="138545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04429" y="5222078"/>
            <a:ext cx="138545" cy="1385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6757" y="3290843"/>
            <a:ext cx="138545" cy="1385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6" cy="4409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Search: Extra Work!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Failure to detect repeated states can cause exponentially more work.  </a:t>
            </a:r>
            <a:r>
              <a:rPr lang="zh-CN" altLang="en-US" sz="2800" dirty="0" smtClean="0"/>
              <a:t>无法检测重复状态，造成指数级工作量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2368297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36947" y="2362198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898" y="2524778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547" y="2448578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Graph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" t="2840" r="64740" b="2208"/>
          <a:stretch>
            <a:fillRect/>
          </a:stretch>
        </p:blipFill>
        <p:spPr bwMode="auto">
          <a:xfrm>
            <a:off x="1371600" y="2841186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5048" r="2599" b="15457"/>
          <a:stretch>
            <a:fillRect/>
          </a:stretch>
        </p:blipFill>
        <p:spPr bwMode="auto">
          <a:xfrm>
            <a:off x="6477000" y="3145986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Graph </a:t>
            </a:r>
            <a:r>
              <a:rPr lang="en-US" dirty="0" smtClean="0"/>
              <a:t>Search</a:t>
            </a:r>
            <a:r>
              <a:rPr lang="zh-CN" altLang="en-US" dirty="0" smtClean="0"/>
              <a:t>图搜索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In BFS, for example, we shouldn’t bother expanding the circled nodes (why?)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b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d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p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c</a:t>
              </a:r>
            </a:p>
          </p:txBody>
        </p:sp>
        <p:cxnSp>
          <p:nvCxnSpPr>
            <p:cNvPr id="30736" name="AutoShape 12"/>
            <p:cNvCxnSpPr>
              <a:cxnSpLocks noChangeShapeType="1"/>
              <a:stCxn id="30732" idx="2"/>
              <a:endCxn id="3073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7" name="AutoShape 13"/>
            <p:cNvCxnSpPr>
              <a:cxnSpLocks noChangeShapeType="1"/>
              <a:stCxn id="30732" idx="2"/>
              <a:endCxn id="3073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AutoShape 14"/>
            <p:cNvCxnSpPr>
              <a:cxnSpLocks noChangeShapeType="1"/>
              <a:stCxn id="30731" idx="2"/>
              <a:endCxn id="3073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AutoShape 15"/>
            <p:cNvCxnSpPr>
              <a:cxnSpLocks noChangeShapeType="1"/>
              <a:stCxn id="30735" idx="2"/>
              <a:endCxn id="3073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0" name="Group 16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0767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e</a:t>
                </a:r>
              </a:p>
            </p:txBody>
          </p:sp>
          <p:sp>
            <p:nvSpPr>
              <p:cNvPr id="3076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p</a:t>
                </a:r>
              </a:p>
            </p:txBody>
          </p:sp>
          <p:sp>
            <p:nvSpPr>
              <p:cNvPr id="30769" name="Text Box 19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h</a:t>
                </a:r>
              </a:p>
            </p:txBody>
          </p:sp>
          <p:sp>
            <p:nvSpPr>
              <p:cNvPr id="30770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f</a:t>
                </a:r>
              </a:p>
            </p:txBody>
          </p:sp>
          <p:sp>
            <p:nvSpPr>
              <p:cNvPr id="30771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r</a:t>
                </a:r>
              </a:p>
            </p:txBody>
          </p:sp>
          <p:sp>
            <p:nvSpPr>
              <p:cNvPr id="3077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q</a:t>
                </a:r>
              </a:p>
            </p:txBody>
          </p:sp>
          <p:sp>
            <p:nvSpPr>
              <p:cNvPr id="30773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q</a:t>
                </a:r>
              </a:p>
            </p:txBody>
          </p:sp>
          <p:sp>
            <p:nvSpPr>
              <p:cNvPr id="30774" name="Text Box 24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c</a:t>
                </a:r>
              </a:p>
            </p:txBody>
          </p:sp>
          <p:sp>
            <p:nvSpPr>
              <p:cNvPr id="30775" name="Text Box 25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Palatino"/>
                    <a:cs typeface="Palatino"/>
                  </a:rPr>
                  <a:t>G</a:t>
                </a:r>
              </a:p>
            </p:txBody>
          </p:sp>
          <p:sp>
            <p:nvSpPr>
              <p:cNvPr id="3077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a</a:t>
                </a:r>
              </a:p>
            </p:txBody>
          </p:sp>
          <p:cxnSp>
            <p:nvCxnSpPr>
              <p:cNvPr id="30777" name="AutoShape 27"/>
              <p:cNvCxnSpPr>
                <a:cxnSpLocks noChangeShapeType="1"/>
                <a:stCxn id="30767" idx="2"/>
                <a:endCxn id="3076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8" name="AutoShape 28"/>
              <p:cNvCxnSpPr>
                <a:cxnSpLocks noChangeShapeType="1"/>
                <a:stCxn id="30767" idx="2"/>
                <a:endCxn id="3077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9" name="AutoShape 29"/>
              <p:cNvCxnSpPr>
                <a:cxnSpLocks noChangeShapeType="1"/>
                <a:stCxn id="30769" idx="2"/>
                <a:endCxn id="3076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0" name="AutoShape 30"/>
              <p:cNvCxnSpPr>
                <a:cxnSpLocks noChangeShapeType="1"/>
                <a:stCxn id="30769" idx="2"/>
                <a:endCxn id="3077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1" name="AutoShape 31"/>
              <p:cNvCxnSpPr>
                <a:cxnSpLocks noChangeShapeType="1"/>
                <a:stCxn id="30771" idx="2"/>
                <a:endCxn id="3077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2" name="AutoShape 32"/>
              <p:cNvCxnSpPr>
                <a:cxnSpLocks noChangeShapeType="1"/>
                <a:stCxn id="30768" idx="2"/>
                <a:endCxn id="3077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3" name="AutoShape 33"/>
              <p:cNvCxnSpPr>
                <a:cxnSpLocks noChangeShapeType="1"/>
                <a:stCxn id="30770" idx="2"/>
                <a:endCxn id="3077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4" name="AutoShape 34"/>
              <p:cNvCxnSpPr>
                <a:cxnSpLocks noChangeShapeType="1"/>
                <a:stCxn id="30770" idx="2"/>
                <a:endCxn id="3077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5" name="AutoShape 35"/>
              <p:cNvCxnSpPr>
                <a:cxnSpLocks noChangeShapeType="1"/>
                <a:stCxn id="30774" idx="2"/>
                <a:endCxn id="3077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741" name="Text Box 36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Palatino"/>
                  <a:cs typeface="Palatino"/>
                </a:rPr>
                <a:t>q</a:t>
              </a:r>
            </a:p>
          </p:txBody>
        </p:sp>
        <p:cxnSp>
          <p:nvCxnSpPr>
            <p:cNvPr id="30742" name="AutoShape 3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3" name="Group 38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0748" name="Text Box 39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e</a:t>
                </a:r>
              </a:p>
            </p:txBody>
          </p:sp>
          <p:sp>
            <p:nvSpPr>
              <p:cNvPr id="30749" name="Text Box 40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p</a:t>
                </a:r>
              </a:p>
            </p:txBody>
          </p:sp>
          <p:sp>
            <p:nvSpPr>
              <p:cNvPr id="30750" name="Text Box 4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h</a:t>
                </a:r>
              </a:p>
            </p:txBody>
          </p:sp>
          <p:sp>
            <p:nvSpPr>
              <p:cNvPr id="30751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f</a:t>
                </a:r>
              </a:p>
            </p:txBody>
          </p:sp>
          <p:sp>
            <p:nvSpPr>
              <p:cNvPr id="30752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r</a:t>
                </a:r>
              </a:p>
            </p:txBody>
          </p:sp>
          <p:sp>
            <p:nvSpPr>
              <p:cNvPr id="30753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q</a:t>
                </a:r>
              </a:p>
            </p:txBody>
          </p:sp>
          <p:sp>
            <p:nvSpPr>
              <p:cNvPr id="30754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q</a:t>
                </a:r>
              </a:p>
            </p:txBody>
          </p:sp>
          <p:sp>
            <p:nvSpPr>
              <p:cNvPr id="30755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c</a:t>
                </a:r>
              </a:p>
            </p:txBody>
          </p:sp>
          <p:sp>
            <p:nvSpPr>
              <p:cNvPr id="30756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>
                    <a:latin typeface="Palatino"/>
                    <a:cs typeface="Palatino"/>
                  </a:rPr>
                  <a:t>G</a:t>
                </a:r>
              </a:p>
            </p:txBody>
          </p:sp>
          <p:sp>
            <p:nvSpPr>
              <p:cNvPr id="30757" name="Text Box 48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Palatino"/>
                    <a:cs typeface="Palatino"/>
                  </a:rPr>
                  <a:t>a</a:t>
                </a:r>
              </a:p>
            </p:txBody>
          </p:sp>
          <p:cxnSp>
            <p:nvCxnSpPr>
              <p:cNvPr id="30758" name="AutoShape 49"/>
              <p:cNvCxnSpPr>
                <a:cxnSpLocks noChangeShapeType="1"/>
                <a:stCxn id="30748" idx="2"/>
                <a:endCxn id="3075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59" name="AutoShape 50"/>
              <p:cNvCxnSpPr>
                <a:cxnSpLocks noChangeShapeType="1"/>
                <a:stCxn id="30748" idx="2"/>
                <a:endCxn id="3075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0" name="AutoShape 51"/>
              <p:cNvCxnSpPr>
                <a:cxnSpLocks noChangeShapeType="1"/>
                <a:stCxn id="30750" idx="2"/>
                <a:endCxn id="3074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1" name="AutoShape 52"/>
              <p:cNvCxnSpPr>
                <a:cxnSpLocks noChangeShapeType="1"/>
                <a:stCxn id="30750" idx="2"/>
                <a:endCxn id="3075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2" name="AutoShape 53"/>
              <p:cNvCxnSpPr>
                <a:cxnSpLocks noChangeShapeType="1"/>
                <a:stCxn id="30752" idx="2"/>
                <a:endCxn id="3075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3" name="AutoShape 54"/>
              <p:cNvCxnSpPr>
                <a:cxnSpLocks noChangeShapeType="1"/>
                <a:stCxn id="30749" idx="2"/>
                <a:endCxn id="3075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4" name="AutoShape 55"/>
              <p:cNvCxnSpPr>
                <a:cxnSpLocks noChangeShapeType="1"/>
                <a:stCxn id="30751" idx="2"/>
                <a:endCxn id="3075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5" name="AutoShape 56"/>
              <p:cNvCxnSpPr>
                <a:cxnSpLocks noChangeShapeType="1"/>
                <a:stCxn id="30751" idx="2"/>
                <a:endCxn id="3075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6" name="AutoShape 57"/>
              <p:cNvCxnSpPr>
                <a:cxnSpLocks noChangeShapeType="1"/>
                <a:stCxn id="30755" idx="2"/>
                <a:endCxn id="3075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AutoShape 58"/>
            <p:cNvCxnSpPr>
              <a:cxnSpLocks noChangeShapeType="1"/>
              <a:stCxn id="30732" idx="2"/>
              <a:endCxn id="3074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5" name="AutoShape 59"/>
            <p:cNvCxnSpPr>
              <a:cxnSpLocks noChangeShapeType="1"/>
              <a:stCxn id="30729" idx="2"/>
              <a:endCxn id="3073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6" name="AutoShape 60"/>
            <p:cNvCxnSpPr>
              <a:cxnSpLocks noChangeShapeType="1"/>
              <a:stCxn id="30729" idx="2"/>
              <a:endCxn id="3076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7" name="AutoShape 61"/>
            <p:cNvCxnSpPr>
              <a:cxnSpLocks noChangeShapeType="1"/>
              <a:stCxn id="30729" idx="2"/>
              <a:endCxn id="3073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1246" name="Oval 62"/>
          <p:cNvSpPr>
            <a:spLocks noChangeArrowheads="1"/>
          </p:cNvSpPr>
          <p:nvPr/>
        </p:nvSpPr>
        <p:spPr bwMode="auto"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861247" name="Oval 63"/>
          <p:cNvSpPr>
            <a:spLocks noChangeArrowheads="1"/>
          </p:cNvSpPr>
          <p:nvPr/>
        </p:nvSpPr>
        <p:spPr bwMode="auto"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861248" name="Oval 64"/>
          <p:cNvSpPr>
            <a:spLocks noChangeArrowheads="1"/>
          </p:cNvSpPr>
          <p:nvPr/>
        </p:nvSpPr>
        <p:spPr bwMode="auto"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  <p:sp>
        <p:nvSpPr>
          <p:cNvPr id="861249" name="Oval 65"/>
          <p:cNvSpPr>
            <a:spLocks noChangeArrowheads="1"/>
          </p:cNvSpPr>
          <p:nvPr/>
        </p:nvSpPr>
        <p:spPr bwMode="auto"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46" grpId="0" animBg="1"/>
      <p:bldP spid="861247" grpId="0" animBg="1"/>
      <p:bldP spid="861248" grpId="0" animBg="1"/>
      <p:bldP spid="8612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10820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Idea: never </a:t>
            </a:r>
            <a:r>
              <a:rPr lang="en-US" sz="2400" dirty="0">
                <a:solidFill>
                  <a:srgbClr val="FF0000"/>
                </a:solidFill>
              </a:rPr>
              <a:t>expand</a:t>
            </a:r>
            <a:r>
              <a:rPr lang="en-US" sz="2400" dirty="0"/>
              <a:t> a state </a:t>
            </a:r>
            <a:r>
              <a:rPr lang="en-US" sz="2400" dirty="0" smtClean="0"/>
              <a:t>twice </a:t>
            </a:r>
            <a:r>
              <a:rPr lang="zh-CN" altLang="en-US" sz="2400" dirty="0" smtClean="0"/>
              <a:t>核心思想：展开一个状态不超过两次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to </a:t>
            </a:r>
            <a:r>
              <a:rPr lang="en-US" sz="2400" dirty="0" smtClean="0"/>
              <a:t>implement</a:t>
            </a:r>
            <a:r>
              <a:rPr lang="zh-CN" altLang="en-US" sz="2400" dirty="0" smtClean="0"/>
              <a:t>如何实现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 eaLnBrk="1" hangingPunct="1"/>
            <a:r>
              <a:rPr lang="en-US" sz="2000" dirty="0"/>
              <a:t>Tree search + set of expanded states (“closed set</a:t>
            </a:r>
            <a:r>
              <a:rPr lang="en-US" sz="2000" dirty="0" smtClean="0"/>
              <a:t>”) </a:t>
            </a:r>
            <a:r>
              <a:rPr lang="zh-CN" altLang="en-US" sz="2000" dirty="0" smtClean="0"/>
              <a:t>搜索树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展开状态集合</a:t>
            </a:r>
            <a:endParaRPr lang="en-US" sz="2000" dirty="0"/>
          </a:p>
          <a:p>
            <a:pPr lvl="1" eaLnBrk="1" hangingPunct="1"/>
            <a:r>
              <a:rPr lang="en-US" sz="2000" dirty="0"/>
              <a:t>Expand the search tree node-by-node, but</a:t>
            </a:r>
            <a:r>
              <a:rPr lang="en-US" sz="2000" dirty="0" smtClean="0"/>
              <a:t>… </a:t>
            </a:r>
            <a:r>
              <a:rPr lang="zh-CN" altLang="en-US" sz="2000" dirty="0" smtClean="0"/>
              <a:t>搜索树逐个节点展开，但从不检查重复</a:t>
            </a:r>
            <a:endParaRPr lang="en-US" sz="2000" dirty="0"/>
          </a:p>
          <a:p>
            <a:pPr lvl="1" eaLnBrk="1" hangingPunct="1"/>
            <a:r>
              <a:rPr lang="en-US" sz="2000" dirty="0"/>
              <a:t>Before expanding a node, check to make sure its state has never been expanded </a:t>
            </a:r>
            <a:r>
              <a:rPr lang="en-US" sz="2000" dirty="0" smtClean="0"/>
              <a:t>before </a:t>
            </a:r>
            <a:r>
              <a:rPr lang="zh-CN" altLang="en-US" sz="2000" dirty="0" smtClean="0"/>
              <a:t>图搜索在展开一个节点时，先确保该状态从未被展开过</a:t>
            </a:r>
            <a:endParaRPr lang="en-US" sz="2000" dirty="0"/>
          </a:p>
          <a:p>
            <a:pPr lvl="1" eaLnBrk="1" hangingPunct="1"/>
            <a:r>
              <a:rPr lang="en-US" sz="2000" dirty="0"/>
              <a:t>If not new, skip it, if new add to closed </a:t>
            </a:r>
            <a:r>
              <a:rPr lang="en-US" sz="2000" dirty="0" smtClean="0"/>
              <a:t>set </a:t>
            </a:r>
            <a:r>
              <a:rPr lang="zh-CN" altLang="en-US" sz="2000" dirty="0" smtClean="0"/>
              <a:t>如果该节点被展开过，则忽略它，如果该节点从未被展开，则将它添加到展开状态集合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Important: </a:t>
            </a:r>
            <a:r>
              <a:rPr lang="en-US" sz="2400" dirty="0">
                <a:solidFill>
                  <a:srgbClr val="FF0000"/>
                </a:solidFill>
              </a:rPr>
              <a:t>store the closed set as a set</a:t>
            </a:r>
            <a:r>
              <a:rPr lang="en-US" sz="2400" dirty="0"/>
              <a:t>, not a </a:t>
            </a:r>
            <a:r>
              <a:rPr lang="en-US" sz="2400" dirty="0" smtClean="0"/>
              <a:t>list              </a:t>
            </a:r>
            <a:r>
              <a:rPr lang="zh-CN" altLang="en-US" sz="2400" dirty="0" smtClean="0"/>
              <a:t>展开状态用集合表示，而非列表。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10820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Can </a:t>
            </a:r>
            <a:r>
              <a:rPr lang="en-US" sz="2400" dirty="0"/>
              <a:t>graph search wreck completeness?  Why/why not</a:t>
            </a:r>
            <a:r>
              <a:rPr lang="en-US" sz="2400" dirty="0" smtClean="0"/>
              <a:t>? </a:t>
            </a:r>
            <a:r>
              <a:rPr lang="zh-CN" altLang="en-US" sz="2400" dirty="0" smtClean="0"/>
              <a:t>图搜索是否会破坏完备性？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about optimality</a:t>
            </a:r>
            <a:r>
              <a:rPr lang="en-US" sz="2400" dirty="0" smtClean="0"/>
              <a:t>? </a:t>
            </a:r>
            <a:r>
              <a:rPr lang="zh-CN" altLang="en-US" sz="2400" dirty="0" smtClean="0"/>
              <a:t>是否最优？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1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Palatino"/>
                <a:cs typeface="Palatino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Palatino"/>
                <a:cs typeface="Palatino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Palatino"/>
                <a:cs typeface="Palatino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Palatino"/>
                <a:cs typeface="Palatino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Palatino"/>
                <a:cs typeface="Palatino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5146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4698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5460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5146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678670"/>
            <a:ext cx="30007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581398"/>
            <a:ext cx="30007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819398"/>
            <a:ext cx="30007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957637"/>
            <a:ext cx="30007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4186237"/>
            <a:ext cx="30007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Palatino"/>
                <a:cs typeface="Palatino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77798" y="2971799"/>
            <a:ext cx="4014117" cy="3341389"/>
            <a:chOff x="1638925" y="2743200"/>
            <a:chExt cx="4012898" cy="334110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638925" y="3429001"/>
              <a:ext cx="62262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Palatino"/>
                  <a:cs typeface="Palatino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62262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Palatino"/>
                  <a:cs typeface="Palatino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15325" y="2743200"/>
              <a:ext cx="62262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Palatino"/>
                  <a:cs typeface="Palatino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4267200" y="3119735"/>
              <a:ext cx="62262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Palatino"/>
                  <a:cs typeface="Palatino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9200" y="5715000"/>
              <a:ext cx="62262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Palatino"/>
                  <a:cs typeface="Palatino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001000" y="2057400"/>
            <a:ext cx="1122419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Palatino"/>
                <a:cs typeface="Palatino"/>
              </a:rPr>
              <a:t>2</a:t>
            </a:r>
            <a:r>
              <a:rPr lang="en-US" sz="2400" dirty="0">
                <a:latin typeface="Palatino"/>
                <a:cs typeface="Palatino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010400" y="2519063"/>
            <a:ext cx="3070498" cy="919284"/>
            <a:chOff x="5638800" y="2133354"/>
            <a:chExt cx="3070499" cy="918925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183437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Palatino"/>
                  <a:cs typeface="Palatino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4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148872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Palatino"/>
                  <a:cs typeface="Palatino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1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90611" y="2133354"/>
              <a:ext cx="944252" cy="4574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230519" y="2133354"/>
              <a:ext cx="960091" cy="45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010401" y="3438347"/>
            <a:ext cx="1179079" cy="914580"/>
            <a:chOff x="5637791" y="3052286"/>
            <a:chExt cx="1178517" cy="914581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178517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Palatino"/>
                  <a:cs typeface="Palatino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1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227050" y="3052286"/>
              <a:ext cx="2177" cy="4529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010401" y="4352927"/>
            <a:ext cx="1195760" cy="909802"/>
            <a:chOff x="5638805" y="3966836"/>
            <a:chExt cx="1195348" cy="910124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195348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Palatino"/>
                  <a:cs typeface="Palatino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0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228142" y="3966836"/>
              <a:ext cx="8337" cy="4482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8915402" y="3438342"/>
            <a:ext cx="1179079" cy="909982"/>
            <a:chOff x="7318357" y="3052260"/>
            <a:chExt cx="1178518" cy="910305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318357" y="3500736"/>
              <a:ext cx="1178518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Palatino"/>
                  <a:cs typeface="Palatino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1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7907616" y="3052260"/>
              <a:ext cx="1519" cy="4484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8915401" y="4348324"/>
            <a:ext cx="1195760" cy="914237"/>
            <a:chOff x="7331553" y="3962569"/>
            <a:chExt cx="1195348" cy="914240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331553" y="4415142"/>
              <a:ext cx="1195348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Palatino"/>
                  <a:cs typeface="Palatino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0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>
              <a:off x="7920891" y="3962569"/>
              <a:ext cx="8336" cy="452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2125499" y="1295400"/>
            <a:ext cx="296326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543800" y="1311833"/>
            <a:ext cx="1915905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>
                <a:latin typeface="Palatino"/>
                <a:cs typeface="Palatino"/>
              </a:rPr>
              <a:t>Search tree</a:t>
            </a:r>
            <a:endParaRPr lang="en-US" sz="2800" dirty="0">
              <a:latin typeface="Palatino"/>
              <a:cs typeface="Palatino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019800" y="5943851"/>
            <a:ext cx="1940401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Closed Set: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851785" y="5943851"/>
            <a:ext cx="37314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193164" y="5943851"/>
            <a:ext cx="403998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B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564999" y="5943851"/>
            <a:ext cx="43923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C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932026" y="5943851"/>
            <a:ext cx="46679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001000" y="2288231"/>
            <a:ext cx="1047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15400" y="3207510"/>
            <a:ext cx="1047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858587" y="4117491"/>
            <a:ext cx="1047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10400" y="3218961"/>
            <a:ext cx="1047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53422" y="4130044"/>
            <a:ext cx="1047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6" grpId="0"/>
      <p:bldP spid="47" grpId="0"/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</a:t>
            </a:r>
            <a:r>
              <a:rPr lang="en-US" dirty="0" smtClean="0"/>
              <a:t>Heuristics </a:t>
            </a:r>
            <a:r>
              <a:rPr lang="zh-CN" altLang="en-US" dirty="0" smtClean="0"/>
              <a:t>启发估计一致性</a:t>
            </a:r>
            <a:endParaRPr lang="en-US" dirty="0"/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3693454" y="1295400"/>
            <a:ext cx="8498546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C00000"/>
                </a:solidFill>
              </a:rPr>
              <a:t>h(A) </a:t>
            </a:r>
            <a:r>
              <a:rPr lang="en-US" sz="2000" dirty="0"/>
              <a:t>≤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</a:rPr>
              <a:t>		h(A) – h(C)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≤ </a:t>
            </a:r>
            <a:r>
              <a:rPr lang="en-US" sz="2000" dirty="0">
                <a:solidFill>
                  <a:srgbClr val="008000"/>
                </a:solidFill>
              </a:rPr>
              <a:t>cost(A to C)</a:t>
            </a:r>
            <a:endParaRPr lang="en-US" sz="1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</a:rPr>
              <a:t>Consequences of consistency</a:t>
            </a:r>
            <a:r>
              <a:rPr lang="en-US" sz="2400" dirty="0" smtClean="0">
                <a:solidFill>
                  <a:srgbClr val="333399"/>
                </a:solidFill>
              </a:rPr>
              <a:t>: </a:t>
            </a:r>
            <a:r>
              <a:rPr lang="zh-CN" altLang="en-US" sz="2400" dirty="0" smtClean="0">
                <a:solidFill>
                  <a:srgbClr val="333399"/>
                </a:solidFill>
              </a:rPr>
              <a:t>一致性</a:t>
            </a:r>
            <a:endParaRPr lang="en-US" sz="2400" dirty="0">
              <a:solidFill>
                <a:srgbClr val="333399"/>
              </a:solidFill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/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C00000"/>
                </a:solidFill>
              </a:rPr>
              <a:t> h(A) </a:t>
            </a:r>
            <a:r>
              <a:rPr lang="en-US" sz="2000" dirty="0"/>
              <a:t>≤ </a:t>
            </a:r>
            <a:r>
              <a:rPr lang="en-US" sz="2000" dirty="0">
                <a:solidFill>
                  <a:srgbClr val="008000"/>
                </a:solidFill>
              </a:rPr>
              <a:t>cost(A to C) </a:t>
            </a:r>
            <a:r>
              <a:rPr lang="en-US" sz="2000" dirty="0"/>
              <a:t>+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h(C)</a:t>
            </a:r>
            <a:endParaRPr lang="en-US" sz="2000" dirty="0"/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/>
              <a:t>A* graph search is optimal</a:t>
            </a:r>
          </a:p>
          <a:p>
            <a:endParaRPr lang="en-US" sz="2000" dirty="0"/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3716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8194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9718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Palatino"/>
                <a:cs typeface="Palatino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3622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Palatino"/>
                <a:cs typeface="Palatino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Palatino"/>
                <a:cs typeface="Palatino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304800" y="2819400"/>
            <a:ext cx="76976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Palatino"/>
                <a:cs typeface="Palatino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352800" y="2819400"/>
            <a:ext cx="76976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Palatino"/>
                <a:cs typeface="Palatino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6002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2376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3716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04800" y="3200400"/>
            <a:ext cx="76976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Palatino"/>
                <a:cs typeface="Palatino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admissible heuristic, Tree A* is optimal.</a:t>
            </a:r>
          </a:p>
          <a:p>
            <a:r>
              <a:rPr lang="en-US" dirty="0"/>
              <a:t>With a consistent heuristic, Graph A* is optimal.</a:t>
            </a:r>
          </a:p>
          <a:p>
            <a:pPr lvl="1"/>
            <a:r>
              <a:rPr lang="en-US" dirty="0"/>
              <a:t>See slides, also video lecture from past years for details.</a:t>
            </a:r>
          </a:p>
          <a:p>
            <a:r>
              <a:rPr lang="en-US" dirty="0"/>
              <a:t>With h=0, the same proof shows that UCS is optimal.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4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103295"/>
            <a:ext cx="12192000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Palatino"/>
                <a:cs typeface="Palatino"/>
              </a:rPr>
              <a:t>Heuristic? </a:t>
            </a:r>
          </a:p>
          <a:p>
            <a:pPr algn="ctr"/>
            <a:r>
              <a:rPr lang="en-US" sz="2800" dirty="0">
                <a:latin typeface="Palatino"/>
                <a:cs typeface="Palatino"/>
              </a:rPr>
              <a:t>E.g. the number of the 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978C469-412B-684A-83E3-2075DBC4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365994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Pseudo-Code</a:t>
            </a:r>
          </a:p>
        </p:txBody>
      </p:sp>
      <p:pic>
        <p:nvPicPr>
          <p:cNvPr id="4" name="Picture 3" descr="tree-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166562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 Pseudo-Code</a:t>
            </a:r>
          </a:p>
        </p:txBody>
      </p:sp>
      <p:pic>
        <p:nvPicPr>
          <p:cNvPr id="3" name="Picture 2" descr="graph-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14064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64008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All these search algorithms are the same except for fringe strategies</a:t>
            </a:r>
          </a:p>
          <a:p>
            <a:pPr lvl="1"/>
            <a:r>
              <a:rPr lang="en-US" sz="2400" dirty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/>
              <a:t>Search operates over models of the world</a:t>
            </a:r>
          </a:p>
          <a:p>
            <a:pPr lvl="1"/>
            <a:r>
              <a:rPr lang="en-US" dirty="0"/>
              <a:t>The agent doesn’t actually try all the plans out in the real world!</a:t>
            </a:r>
          </a:p>
          <a:p>
            <a:pPr lvl="1"/>
            <a:r>
              <a:rPr lang="en-US" dirty="0"/>
              <a:t>Planning is all “in simulation”</a:t>
            </a:r>
          </a:p>
          <a:p>
            <a:pPr lvl="1"/>
            <a:r>
              <a:rPr lang="en-US" dirty="0"/>
              <a:t>Your search is only as good as your models…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4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4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/>
              <a:t>Greedy </a:t>
            </a:r>
            <a:r>
              <a:rPr lang="en-US" dirty="0" smtClean="0"/>
              <a:t>Search</a:t>
            </a:r>
            <a:r>
              <a:rPr lang="zh-CN" altLang="en-US" dirty="0" smtClean="0"/>
              <a:t>贪婪搜索</a:t>
            </a:r>
            <a:endParaRPr lang="en-US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9001130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</a:t>
            </a:r>
            <a:r>
              <a:rPr lang="en-US" sz="2800" dirty="0" smtClean="0"/>
              <a:t>…           </a:t>
            </a:r>
            <a:r>
              <a:rPr lang="zh-CN" altLang="en-US" sz="2800" dirty="0" smtClean="0"/>
              <a:t>优先展开貌似距离目标最近的节点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Is </a:t>
            </a:r>
            <a:r>
              <a:rPr lang="en-US" sz="2800" dirty="0">
                <a:solidFill>
                  <a:srgbClr val="008000"/>
                </a:solidFill>
              </a:rPr>
              <a:t>it </a:t>
            </a:r>
            <a:r>
              <a:rPr lang="en-US" sz="2800" dirty="0" smtClean="0">
                <a:solidFill>
                  <a:srgbClr val="008000"/>
                </a:solidFill>
              </a:rPr>
              <a:t>optimal</a:t>
            </a:r>
            <a:r>
              <a:rPr lang="zh-CN" altLang="en-US" sz="2800" dirty="0" smtClean="0">
                <a:solidFill>
                  <a:srgbClr val="008000"/>
                </a:solidFill>
              </a:rPr>
              <a:t>最优解</a:t>
            </a:r>
            <a:r>
              <a:rPr lang="en-US" sz="2800" dirty="0" smtClean="0">
                <a:solidFill>
                  <a:srgbClr val="008000"/>
                </a:solidFill>
              </a:rPr>
              <a:t>?</a:t>
            </a:r>
            <a:endParaRPr lang="en-US" sz="28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No. Resulting path to Bucharest is not the shortest</a:t>
            </a:r>
            <a:r>
              <a:rPr lang="en-US" sz="2400" dirty="0" smtClean="0"/>
              <a:t>!</a:t>
            </a:r>
            <a:r>
              <a:rPr lang="zh-CN" altLang="en-US" sz="2400" dirty="0" smtClean="0"/>
              <a:t>不是，所得到</a:t>
            </a:r>
            <a:r>
              <a:rPr lang="en-US" altLang="zh-CN" sz="2400" dirty="0" smtClean="0"/>
              <a:t>Bucharest</a:t>
            </a:r>
            <a:r>
              <a:rPr lang="zh-CN" altLang="en-US" sz="2400" dirty="0" smtClean="0"/>
              <a:t>路径不是最短路径</a:t>
            </a:r>
            <a:endParaRPr lang="en-US" sz="2400" dirty="0"/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6963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049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23" y="2963202"/>
            <a:ext cx="1879112" cy="3863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</a:t>
            </a:r>
            <a:r>
              <a:rPr lang="zh-CN" altLang="en-US" dirty="0" smtClean="0"/>
              <a:t>上次课内容回顾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DFS, BFS, and Iterative Deepening</a:t>
            </a:r>
            <a:r>
              <a:rPr lang="zh-CN" altLang="en-US" dirty="0" smtClean="0"/>
              <a:t>深度优先与宽度优先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DFS outperforms BFS when the solution located at a quite shallow level. </a:t>
            </a:r>
            <a:r>
              <a:rPr lang="zh-CN" altLang="en-US" dirty="0" smtClean="0"/>
              <a:t>当解位于比较浅的层时， </a:t>
            </a:r>
            <a:r>
              <a:rPr lang="en-US" altLang="zh-CN" dirty="0" smtClean="0"/>
              <a:t>DFS</a:t>
            </a:r>
            <a:r>
              <a:rPr lang="zh-CN" altLang="en-US" dirty="0" smtClean="0"/>
              <a:t>优于</a:t>
            </a:r>
            <a:r>
              <a:rPr lang="en-US" altLang="zh-CN" dirty="0" smtClean="0"/>
              <a:t>BFS</a:t>
            </a:r>
            <a:endParaRPr lang="en-US" altLang="zh-CN" dirty="0"/>
          </a:p>
          <a:p>
            <a:r>
              <a:rPr lang="en-US" altLang="zh-CN" dirty="0" smtClean="0"/>
              <a:t>UCS</a:t>
            </a:r>
            <a:r>
              <a:rPr lang="zh-CN" altLang="en-US" dirty="0" smtClean="0"/>
              <a:t>一致代价搜索</a:t>
            </a:r>
            <a:endParaRPr lang="en-US" altLang="zh-CN" dirty="0"/>
          </a:p>
          <a:p>
            <a:r>
              <a:rPr lang="en-US" altLang="zh-CN" dirty="0" smtClean="0"/>
              <a:t>What is Heuristic? </a:t>
            </a:r>
            <a:r>
              <a:rPr lang="zh-CN" altLang="en-US" dirty="0" smtClean="0"/>
              <a:t>什么是启发</a:t>
            </a:r>
            <a:endParaRPr lang="en-US" altLang="zh-CN" dirty="0" smtClean="0"/>
          </a:p>
          <a:p>
            <a:pPr lvl="1"/>
            <a:r>
              <a:rPr lang="en-US" altLang="zh-CN" dirty="0"/>
              <a:t>An estimate of distance to the target. </a:t>
            </a:r>
            <a:r>
              <a:rPr lang="zh-CN" altLang="en-US" dirty="0"/>
              <a:t>到目标的距离</a:t>
            </a:r>
            <a:r>
              <a:rPr lang="zh-CN" altLang="en-US" dirty="0" smtClean="0"/>
              <a:t>估计</a:t>
            </a:r>
            <a:endParaRPr lang="en-US" altLang="zh-CN" dirty="0" smtClean="0"/>
          </a:p>
          <a:p>
            <a:r>
              <a:rPr lang="en-US" altLang="zh-CN" dirty="0" smtClean="0"/>
              <a:t>Greedy Search </a:t>
            </a:r>
            <a:r>
              <a:rPr lang="zh-CN" altLang="en-US" dirty="0" smtClean="0"/>
              <a:t>贪婪搜索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Almost expanding the node seemingly nearest to the target </a:t>
            </a:r>
            <a:r>
              <a:rPr lang="zh-CN" altLang="en-US" dirty="0" smtClean="0"/>
              <a:t>优先搜索那些</a:t>
            </a:r>
            <a:r>
              <a:rPr lang="zh-CN" altLang="en-US" b="1" dirty="0" smtClean="0"/>
              <a:t>似乎</a:t>
            </a:r>
            <a:r>
              <a:rPr lang="zh-CN" altLang="en-US" dirty="0" smtClean="0"/>
              <a:t>距离目标最近的节点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728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</a:t>
            </a:r>
            <a:r>
              <a:rPr lang="en-US" dirty="0" smtClean="0"/>
              <a:t>Search</a:t>
            </a:r>
            <a:r>
              <a:rPr lang="zh-CN" altLang="en-US" dirty="0" smtClean="0"/>
              <a:t>贪婪搜索</a:t>
            </a:r>
            <a:endParaRPr lang="en-US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</a:t>
            </a:r>
            <a:r>
              <a:rPr lang="en-US" sz="2800" dirty="0" smtClean="0"/>
              <a:t>state</a:t>
            </a:r>
            <a:r>
              <a:rPr lang="zh-CN" altLang="en-US" sz="2800" dirty="0" smtClean="0"/>
              <a:t>优先展开你认为到目标最近的节点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</a:t>
            </a:r>
            <a:r>
              <a:rPr lang="en-US" sz="2400" dirty="0" smtClean="0"/>
              <a:t>state            </a:t>
            </a:r>
            <a:r>
              <a:rPr lang="zh-CN" altLang="en-US" sz="2400" dirty="0" smtClean="0"/>
              <a:t>启发即是估计当前状态到目标状态的距离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</a:t>
            </a:r>
            <a:r>
              <a:rPr lang="en-US" sz="2400" dirty="0" smtClean="0"/>
              <a:t>goal                           </a:t>
            </a:r>
            <a:r>
              <a:rPr lang="zh-CN" altLang="en-US" sz="2400" dirty="0" smtClean="0"/>
              <a:t>通常首选最好的决策不一定能达到最终目标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Worst-case</a:t>
            </a:r>
            <a:r>
              <a:rPr lang="en-US" sz="2800" dirty="0"/>
              <a:t>: like a badly-guided </a:t>
            </a:r>
            <a:r>
              <a:rPr lang="en-US" sz="2800" dirty="0" smtClean="0"/>
              <a:t>DFS </a:t>
            </a:r>
            <a:r>
              <a:rPr lang="zh-CN" altLang="en-US" sz="2800" dirty="0" smtClean="0"/>
              <a:t>最坏情况下，贪婪搜索跟</a:t>
            </a:r>
            <a:r>
              <a:rPr lang="en-US" altLang="zh-CN" sz="2800" dirty="0" smtClean="0"/>
              <a:t>DFS</a:t>
            </a:r>
            <a:r>
              <a:rPr lang="zh-CN" altLang="en-US" sz="2800" dirty="0" smtClean="0"/>
              <a:t>一样</a:t>
            </a:r>
            <a:endParaRPr lang="en-US" sz="2800" dirty="0"/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4" name="TextBox 18"/>
          <p:cNvSpPr txBox="1">
            <a:spLocks noChangeArrowheads="1"/>
          </p:cNvSpPr>
          <p:nvPr/>
        </p:nvSpPr>
        <p:spPr bwMode="auto">
          <a:xfrm>
            <a:off x="7086600" y="6211671"/>
            <a:ext cx="51054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empty (L3D1)] 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= f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A) &lt; f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6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&lt; g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64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f(n) \le f(A) &lt; f(B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46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= g(n) + h(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9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\le g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67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heme/theme1.xml><?xml version="1.0" encoding="utf-8"?>
<a:theme xmlns:a="http://schemas.openxmlformats.org/drawingml/2006/main" name="188_anca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lIns="91438" tIns="45719" rIns="91438" bIns="45719" anchor="ctr"/>
      <a:lstStyle>
        <a:defPPr algn="ctr">
          <a:defRPr sz="200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188_anca.thmx</Template>
  <TotalTime>44421</TotalTime>
  <Words>3610</Words>
  <Application>Microsoft Office PowerPoint</Application>
  <PresentationFormat>宽屏</PresentationFormat>
  <Paragraphs>650</Paragraphs>
  <Slides>55</Slides>
  <Notes>43</Notes>
  <HiddenSlides>3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3" baseType="lpstr">
      <vt:lpstr>Courier</vt:lpstr>
      <vt:lpstr>Palatino</vt:lpstr>
      <vt:lpstr>Arial</vt:lpstr>
      <vt:lpstr>Calibri</vt:lpstr>
      <vt:lpstr>Courier New</vt:lpstr>
      <vt:lpstr>Times New Roman</vt:lpstr>
      <vt:lpstr>Wingdings</vt:lpstr>
      <vt:lpstr>188_anca</vt:lpstr>
      <vt:lpstr>人工智能导论 Introduction To Artificial Intelligence </vt:lpstr>
      <vt:lpstr>Up next: Informed Search启发式搜索</vt:lpstr>
      <vt:lpstr>Search Heuristics搜索启发</vt:lpstr>
      <vt:lpstr>Example: Heuristic Function启发式函数</vt:lpstr>
      <vt:lpstr>Example: Heuristic Function</vt:lpstr>
      <vt:lpstr>Greedy Search</vt:lpstr>
      <vt:lpstr>Greedy Search贪婪搜索</vt:lpstr>
      <vt:lpstr>Recap上次课内容回顾</vt:lpstr>
      <vt:lpstr>Greedy Search贪婪搜索</vt:lpstr>
      <vt:lpstr>Video of Demo Contours Greedy (Empty)</vt:lpstr>
      <vt:lpstr>Video of Demo Contours Greedy (Pacman Small Maze)</vt:lpstr>
      <vt:lpstr>A* Search  A星搜索</vt:lpstr>
      <vt:lpstr>A* Search A星搜索</vt:lpstr>
      <vt:lpstr>Combining UCS and Greedy结合UCS和贪婪</vt:lpstr>
      <vt:lpstr>When should A* terminate?A星搜索的终止条件</vt:lpstr>
      <vt:lpstr>Is A* Optimal? A星是否最优？</vt:lpstr>
      <vt:lpstr>Summary</vt:lpstr>
      <vt:lpstr>Homework</vt:lpstr>
      <vt:lpstr>Admissible Heuristics可采纳启发</vt:lpstr>
      <vt:lpstr>Idea: Admissibility可采纳性概念</vt:lpstr>
      <vt:lpstr>Admissible Heuristics可采纳启发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Creating Heuristics</vt:lpstr>
      <vt:lpstr>Creating Admissible Heuristics设计可采纳启发</vt:lpstr>
      <vt:lpstr>Example: 8 Puzzle</vt:lpstr>
      <vt:lpstr>8 Puzzle I</vt:lpstr>
      <vt:lpstr>8 Puzzle II</vt:lpstr>
      <vt:lpstr>8 Puzzle III</vt:lpstr>
      <vt:lpstr>Graph Search</vt:lpstr>
      <vt:lpstr>Tree Search: Extra Work!</vt:lpstr>
      <vt:lpstr>Graph Search图搜索</vt:lpstr>
      <vt:lpstr>Graph Search</vt:lpstr>
      <vt:lpstr>Graph Search</vt:lpstr>
      <vt:lpstr>A* Graph Search Gone Wrong?</vt:lpstr>
      <vt:lpstr>Consistency of Heuristics 启发估计一致性</vt:lpstr>
      <vt:lpstr>Optimality of A* Search</vt:lpstr>
      <vt:lpstr>Search Gone Wrong?</vt:lpstr>
      <vt:lpstr>A*: Summary</vt:lpstr>
      <vt:lpstr>A*: Summary</vt:lpstr>
      <vt:lpstr>Tree Search Pseudo-Code</vt:lpstr>
      <vt:lpstr>Graph Search Pseudo-Code</vt:lpstr>
      <vt:lpstr>The One Queue</vt:lpstr>
      <vt:lpstr>Search and Models</vt:lpstr>
      <vt:lpstr>Search Gone Wrong?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2471</cp:revision>
  <cp:lastPrinted>2016-01-26T07:36:24Z</cp:lastPrinted>
  <dcterms:created xsi:type="dcterms:W3CDTF">2004-08-27T04:16:05Z</dcterms:created>
  <dcterms:modified xsi:type="dcterms:W3CDTF">2020-03-06T05:38:51Z</dcterms:modified>
</cp:coreProperties>
</file>